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72" r:id="rId11"/>
    <p:sldId id="273" r:id="rId12"/>
    <p:sldId id="274" r:id="rId13"/>
    <p:sldId id="275" r:id="rId14"/>
    <p:sldId id="276" r:id="rId15"/>
    <p:sldId id="267" r:id="rId16"/>
    <p:sldId id="268" r:id="rId17"/>
    <p:sldId id="269" r:id="rId18"/>
    <p:sldId id="270" r:id="rId19"/>
    <p:sldId id="271" r:id="rId20"/>
    <p:sldId id="261" r:id="rId21"/>
    <p:sldId id="262" r:id="rId22"/>
    <p:sldId id="263" r:id="rId23"/>
    <p:sldId id="264" r:id="rId24"/>
    <p:sldId id="265" r:id="rId25"/>
    <p:sldId id="266" r:id="rId26"/>
    <p:sldId id="256" r:id="rId27"/>
    <p:sldId id="257" r:id="rId28"/>
    <p:sldId id="258" r:id="rId29"/>
    <p:sldId id="259" r:id="rId30"/>
    <p:sldId id="260" r:id="rId31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" id="{2AAA1EFD-C70B-4712-B62F-FF4C8DED80A2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02" id="{000BE3C3-FC6A-4589-B7FF-09CAACEA762B}">
          <p14:sldIdLst>
            <p14:sldId id="272"/>
            <p14:sldId id="273"/>
            <p14:sldId id="274"/>
            <p14:sldId id="275"/>
            <p14:sldId id="276"/>
          </p14:sldIdLst>
        </p14:section>
        <p14:section name="03" id="{B23F1411-FD77-402B-8888-B4BDC48285BE}">
          <p14:sldIdLst>
            <p14:sldId id="267"/>
            <p14:sldId id="268"/>
            <p14:sldId id="269"/>
            <p14:sldId id="270"/>
            <p14:sldId id="271"/>
          </p14:sldIdLst>
        </p14:section>
        <p14:section name="04" id="{0A6718DE-FABF-415B-A434-A6F04C473095}">
          <p14:sldIdLst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05" id="{AC64FABD-A3F2-4DBD-866C-0640A11FBE1C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413" autoAdjust="0"/>
    <p:restoredTop sz="94660" autoAdjust="0"/>
  </p:normalViewPr>
  <p:slideViewPr>
    <p:cSldViewPr>
      <p:cViewPr>
        <p:scale>
          <a:sx n="125" d="100"/>
          <a:sy n="125" d="100"/>
        </p:scale>
        <p:origin x="859" y="-235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3658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034"/>
    </p:cViewPr>
  </p:sorterViewPr>
  <p:notesViewPr>
    <p:cSldViewPr>
      <p:cViewPr varScale="1">
        <p:scale>
          <a:sx n="57" d="100"/>
          <a:sy n="57" d="100"/>
        </p:scale>
        <p:origin x="321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7013F-820A-40F9-A768-7BEB4545385F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F33A-F79F-427B-9C76-34CCD7893C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9494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DC63A7-166E-4609-8B49-C8F2F7609287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8AB7D-E94E-4EDC-8D86-EB888FD933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04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8AB7D-E94E-4EDC-8D86-EB888FD9330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37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C518-4387-4A64-BD3F-EAC2D541EA41}" type="datetimeFigureOut">
              <a:rPr lang="en-AU" smtClean="0"/>
              <a:t>22/11/2016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8066E-5EB6-4F20-A506-30F7F8433F9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665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46273" y="9886392"/>
            <a:ext cx="266890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11/22/2016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93688" y="9887156"/>
            <a:ext cx="27940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4a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4a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5.m4a"/><Relationship Id="rId7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5" Type="http://schemas.microsoft.com/office/2007/relationships/media" Target="../media/media6.m4a"/><Relationship Id="rId10" Type="http://schemas.openxmlformats.org/officeDocument/2006/relationships/image" Target="../media/image11.png"/><Relationship Id="rId4" Type="http://schemas.openxmlformats.org/officeDocument/2006/relationships/audio" Target="../media/media5.m4a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8.m4a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8.m4a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0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40054"/>
            <a:ext cx="5264150" cy="348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9760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#1</a:t>
            </a:r>
            <a:endParaRPr sz="20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ts val="185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Course</a:t>
            </a:r>
            <a:r>
              <a:rPr sz="1600" b="1" u="heavy" spc="-9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Outline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ts val="1775"/>
              </a:lnSpc>
            </a:pPr>
            <a:r>
              <a:rPr sz="1600" spc="-20" dirty="0">
                <a:latin typeface="Meiryo"/>
                <a:cs typeface="Meiryo"/>
              </a:rPr>
              <a:t>*</a:t>
            </a:r>
            <a:r>
              <a:rPr sz="1200" b="1" spc="-20" dirty="0">
                <a:latin typeface="Times New Roman"/>
                <a:cs typeface="Times New Roman"/>
              </a:rPr>
              <a:t>The </a:t>
            </a:r>
            <a:r>
              <a:rPr sz="1200" b="1" dirty="0">
                <a:latin typeface="Times New Roman"/>
                <a:cs typeface="Times New Roman"/>
              </a:rPr>
              <a:t>course </a:t>
            </a:r>
            <a:r>
              <a:rPr sz="1200" b="1" spc="-5" dirty="0">
                <a:latin typeface="Times New Roman"/>
                <a:cs typeface="Times New Roman"/>
              </a:rPr>
              <a:t>will </a:t>
            </a:r>
            <a:r>
              <a:rPr sz="1200" b="1" dirty="0">
                <a:latin typeface="Times New Roman"/>
                <a:cs typeface="Times New Roman"/>
              </a:rPr>
              <a:t>consist of</a:t>
            </a:r>
            <a:r>
              <a:rPr sz="1200" b="1" spc="-8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 dirty="0">
              <a:latin typeface="Times New Roman"/>
              <a:cs typeface="Times New Roman"/>
            </a:endParaRPr>
          </a:p>
          <a:p>
            <a:pPr marL="927100">
              <a:lnSpc>
                <a:spcPts val="1500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45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lectures</a:t>
            </a:r>
            <a:endParaRPr sz="1200" dirty="0">
              <a:latin typeface="Times New Roman"/>
              <a:cs typeface="Times New Roman"/>
            </a:endParaRPr>
          </a:p>
          <a:p>
            <a:pPr marL="927100">
              <a:lnSpc>
                <a:spcPts val="1525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10-14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assignments</a:t>
            </a:r>
            <a:endParaRPr sz="1200" dirty="0">
              <a:latin typeface="Times New Roman"/>
              <a:cs typeface="Times New Roman"/>
            </a:endParaRPr>
          </a:p>
          <a:p>
            <a:pPr marL="927100">
              <a:lnSpc>
                <a:spcPts val="1525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2exams </a:t>
            </a:r>
            <a:r>
              <a:rPr sz="1200" dirty="0">
                <a:latin typeface="Times New Roman"/>
                <a:cs typeface="Times New Roman"/>
              </a:rPr>
              <a:t>(1 </a:t>
            </a:r>
            <a:r>
              <a:rPr sz="1200" spc="-5" dirty="0">
                <a:latin typeface="Times New Roman"/>
                <a:cs typeface="Times New Roman"/>
              </a:rPr>
              <a:t>midterm </a:t>
            </a:r>
            <a:r>
              <a:rPr sz="1200" dirty="0">
                <a:latin typeface="Times New Roman"/>
                <a:cs typeface="Times New Roman"/>
              </a:rPr>
              <a:t>and 1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final)</a:t>
            </a:r>
          </a:p>
          <a:p>
            <a:pPr marL="927100">
              <a:lnSpc>
                <a:spcPts val="1485"/>
              </a:lnSpc>
            </a:pPr>
            <a:r>
              <a:rPr sz="1350" spc="-10" dirty="0">
                <a:latin typeface="Arial"/>
                <a:cs typeface="Arial"/>
              </a:rPr>
              <a:t>–</a:t>
            </a:r>
            <a:r>
              <a:rPr sz="1200" spc="-10" dirty="0">
                <a:latin typeface="Times New Roman"/>
                <a:cs typeface="Times New Roman"/>
              </a:rPr>
              <a:t>GMDB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764"/>
              </a:lnSpc>
            </a:pPr>
            <a:r>
              <a:rPr sz="1600" spc="-10" dirty="0">
                <a:latin typeface="Meiryo"/>
                <a:cs typeface="Meiryo"/>
              </a:rPr>
              <a:t>*</a:t>
            </a:r>
            <a:r>
              <a:rPr sz="1200" b="1" spc="-10" dirty="0">
                <a:latin typeface="Times New Roman"/>
                <a:cs typeface="Times New Roman"/>
              </a:rPr>
              <a:t>Grading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Criteria</a:t>
            </a:r>
            <a:r>
              <a:rPr sz="1200" spc="-5" dirty="0">
                <a:latin typeface="Times New Roman"/>
                <a:cs typeface="Times New Roman"/>
              </a:rPr>
              <a:t>:</a:t>
            </a:r>
            <a:endParaRPr sz="1200" dirty="0">
              <a:latin typeface="Times New Roman"/>
              <a:cs typeface="Times New Roman"/>
            </a:endParaRPr>
          </a:p>
          <a:p>
            <a:pPr marL="927100">
              <a:lnSpc>
                <a:spcPts val="1500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One Midterm: </a:t>
            </a:r>
            <a:r>
              <a:rPr sz="1200" dirty="0">
                <a:latin typeface="Times New Roman"/>
                <a:cs typeface="Times New Roman"/>
              </a:rPr>
              <a:t>35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%</a:t>
            </a:r>
          </a:p>
          <a:p>
            <a:pPr marL="927100">
              <a:lnSpc>
                <a:spcPts val="1525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Final Exam: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45%</a:t>
            </a:r>
          </a:p>
          <a:p>
            <a:pPr marL="927100">
              <a:lnSpc>
                <a:spcPts val="1525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Assignments: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15%</a:t>
            </a:r>
          </a:p>
          <a:p>
            <a:pPr marL="927100">
              <a:lnSpc>
                <a:spcPts val="1530"/>
              </a:lnSpc>
            </a:pPr>
            <a:r>
              <a:rPr sz="1350" spc="-5" dirty="0">
                <a:latin typeface="Arial"/>
                <a:cs typeface="Arial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GMDB: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5%</a:t>
            </a:r>
          </a:p>
          <a:p>
            <a:pPr marL="12700">
              <a:lnSpc>
                <a:spcPts val="1555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Textbook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935"/>
              </a:lnSpc>
            </a:pPr>
            <a:r>
              <a:rPr sz="1800" spc="-15" dirty="0">
                <a:latin typeface="Meiryo"/>
                <a:cs typeface="Meiryo"/>
              </a:rPr>
              <a:t>*</a:t>
            </a:r>
            <a:r>
              <a:rPr sz="1200" b="1" spc="-15" dirty="0">
                <a:latin typeface="Times New Roman"/>
                <a:cs typeface="Times New Roman"/>
              </a:rPr>
              <a:t>“Data </a:t>
            </a:r>
            <a:r>
              <a:rPr sz="1200" b="1" spc="-5" dirty="0">
                <a:latin typeface="Times New Roman"/>
                <a:cs typeface="Times New Roman"/>
              </a:rPr>
              <a:t>Communications and </a:t>
            </a:r>
            <a:r>
              <a:rPr sz="1200" b="1" dirty="0">
                <a:latin typeface="Times New Roman"/>
                <a:cs typeface="Times New Roman"/>
              </a:rPr>
              <a:t>Networking” </a:t>
            </a:r>
            <a:r>
              <a:rPr sz="1200" b="1" spc="-5" dirty="0">
                <a:latin typeface="Times New Roman"/>
                <a:cs typeface="Times New Roman"/>
              </a:rPr>
              <a:t>4</a:t>
            </a:r>
            <a:r>
              <a:rPr sz="1200" b="1" spc="-7" baseline="38194" dirty="0">
                <a:latin typeface="Times New Roman"/>
                <a:cs typeface="Times New Roman"/>
              </a:rPr>
              <a:t>th  </a:t>
            </a:r>
            <a:r>
              <a:rPr sz="1200" b="1" dirty="0">
                <a:latin typeface="Times New Roman"/>
                <a:cs typeface="Times New Roman"/>
              </a:rPr>
              <a:t>Edition by Behrouz </a:t>
            </a:r>
            <a:r>
              <a:rPr sz="1200" b="1" spc="-5" dirty="0">
                <a:latin typeface="Times New Roman"/>
                <a:cs typeface="Times New Roman"/>
              </a:rPr>
              <a:t>A.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Forouzan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2020"/>
              </a:lnSpc>
            </a:pPr>
            <a:r>
              <a:rPr sz="1800" spc="-15" dirty="0">
                <a:latin typeface="Meiryo"/>
                <a:cs typeface="Meiryo"/>
              </a:rPr>
              <a:t>*</a:t>
            </a:r>
            <a:r>
              <a:rPr sz="1200" b="1" spc="-15" dirty="0">
                <a:latin typeface="Times New Roman"/>
                <a:cs typeface="Times New Roman"/>
              </a:rPr>
              <a:t>“Data </a:t>
            </a:r>
            <a:r>
              <a:rPr sz="1200" b="1" spc="-5" dirty="0">
                <a:latin typeface="Times New Roman"/>
                <a:cs typeface="Times New Roman"/>
              </a:rPr>
              <a:t>and </a:t>
            </a:r>
            <a:r>
              <a:rPr sz="1200" b="1" dirty="0">
                <a:latin typeface="Times New Roman"/>
                <a:cs typeface="Times New Roman"/>
              </a:rPr>
              <a:t>Computer Communication” </a:t>
            </a:r>
            <a:r>
              <a:rPr sz="1200" b="1" spc="-5" dirty="0">
                <a:latin typeface="Times New Roman"/>
                <a:cs typeface="Times New Roman"/>
              </a:rPr>
              <a:t>6</a:t>
            </a:r>
            <a:r>
              <a:rPr sz="1200" b="1" spc="-7" baseline="38194" dirty="0">
                <a:latin typeface="Times New Roman"/>
                <a:cs typeface="Times New Roman"/>
              </a:rPr>
              <a:t>th </a:t>
            </a:r>
            <a:r>
              <a:rPr sz="1200" b="1" dirty="0">
                <a:latin typeface="Times New Roman"/>
                <a:cs typeface="Times New Roman"/>
              </a:rPr>
              <a:t>Edition by </a:t>
            </a:r>
            <a:r>
              <a:rPr sz="1200" b="1" spc="-5" dirty="0">
                <a:latin typeface="Times New Roman"/>
                <a:cs typeface="Times New Roman"/>
              </a:rPr>
              <a:t>William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Stallings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75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40054"/>
            <a:ext cx="4658995" cy="808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9760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#2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KEY DATA COMMUNICATION</a:t>
            </a:r>
            <a:r>
              <a:rPr sz="1600" b="1" u="heavy" spc="-5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TERMINOLOGY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130300" y="1961388"/>
            <a:ext cx="5530850" cy="750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ts val="141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Link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b="1" dirty="0">
                <a:latin typeface="Times New Roman"/>
                <a:cs typeface="Times New Roman"/>
              </a:rPr>
              <a:t>connects </a:t>
            </a:r>
            <a:r>
              <a:rPr sz="1200" b="1" spc="-5" dirty="0">
                <a:latin typeface="Times New Roman"/>
                <a:cs typeface="Times New Roman"/>
              </a:rPr>
              <a:t>adjacent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nodes</a:t>
            </a:r>
            <a:endParaRPr sz="1200">
              <a:latin typeface="Times New Roman"/>
              <a:cs typeface="Times New Roman"/>
            </a:endParaRPr>
          </a:p>
          <a:p>
            <a:pPr marR="679450" algn="ctr">
              <a:lnSpc>
                <a:spcPts val="1415"/>
              </a:lnSpc>
            </a:pPr>
            <a:r>
              <a:rPr sz="1200" b="1" dirty="0">
                <a:latin typeface="Times New Roman"/>
                <a:cs typeface="Times New Roman"/>
              </a:rPr>
              <a:t>Wires, Cables, </a:t>
            </a:r>
            <a:r>
              <a:rPr sz="1200" b="1" spc="-5" dirty="0">
                <a:latin typeface="Times New Roman"/>
                <a:cs typeface="Times New Roman"/>
              </a:rPr>
              <a:t>Any </a:t>
            </a:r>
            <a:r>
              <a:rPr sz="1200" b="1" dirty="0">
                <a:latin typeface="Times New Roman"/>
                <a:cs typeface="Times New Roman"/>
              </a:rPr>
              <a:t>thing that physically connects </a:t>
            </a:r>
            <a:r>
              <a:rPr sz="1200" b="1" spc="-5" dirty="0">
                <a:latin typeface="Times New Roman"/>
                <a:cs typeface="Times New Roman"/>
              </a:rPr>
              <a:t>two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nodes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Path</a:t>
            </a:r>
            <a:r>
              <a:rPr sz="1200" b="1" spc="-5" dirty="0">
                <a:latin typeface="Times New Roman"/>
                <a:cs typeface="Times New Roman"/>
              </a:rPr>
              <a:t>: </a:t>
            </a:r>
            <a:r>
              <a:rPr sz="1200" b="1" dirty="0">
                <a:latin typeface="Times New Roman"/>
                <a:cs typeface="Times New Roman"/>
              </a:rPr>
              <a:t>end-to-end route </a:t>
            </a:r>
            <a:r>
              <a:rPr sz="1200" b="1" spc="-5" dirty="0">
                <a:latin typeface="Times New Roman"/>
                <a:cs typeface="Times New Roman"/>
              </a:rPr>
              <a:t>within 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Circuit</a:t>
            </a:r>
            <a:r>
              <a:rPr sz="1200" b="1" spc="-5" dirty="0">
                <a:latin typeface="Times New Roman"/>
                <a:cs typeface="Times New Roman"/>
              </a:rPr>
              <a:t>: </a:t>
            </a:r>
            <a:r>
              <a:rPr sz="1200" b="1" dirty="0">
                <a:latin typeface="Times New Roman"/>
                <a:cs typeface="Times New Roman"/>
              </a:rPr>
              <a:t>the conduit over </a:t>
            </a:r>
            <a:r>
              <a:rPr sz="1200" b="1" spc="-5" dirty="0">
                <a:latin typeface="Times New Roman"/>
                <a:cs typeface="Times New Roman"/>
              </a:rPr>
              <a:t>which </a:t>
            </a:r>
            <a:r>
              <a:rPr sz="1200" b="1" dirty="0">
                <a:latin typeface="Times New Roman"/>
                <a:cs typeface="Times New Roman"/>
              </a:rPr>
              <a:t>data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travels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9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Packetizing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b="1" dirty="0">
                <a:latin typeface="Times New Roman"/>
                <a:cs typeface="Times New Roman"/>
              </a:rPr>
              <a:t>dividing messages into fixed-length packets </a:t>
            </a:r>
            <a:r>
              <a:rPr sz="1200" b="1" spc="-5" dirty="0">
                <a:latin typeface="Times New Roman"/>
                <a:cs typeface="Times New Roman"/>
              </a:rPr>
              <a:t>prior </a:t>
            </a:r>
            <a:r>
              <a:rPr sz="1200" b="1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transmission  </a:t>
            </a:r>
            <a:r>
              <a:rPr sz="1200" b="1" dirty="0">
                <a:latin typeface="Times New Roman"/>
                <a:cs typeface="Times New Roman"/>
              </a:rPr>
              <a:t>over a network’s communication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Routing</a:t>
            </a:r>
            <a:r>
              <a:rPr sz="1200" b="1" spc="-5" dirty="0">
                <a:latin typeface="Times New Roman"/>
                <a:cs typeface="Times New Roman"/>
              </a:rPr>
              <a:t>: </a:t>
            </a:r>
            <a:r>
              <a:rPr sz="1200" b="1" dirty="0">
                <a:latin typeface="Times New Roman"/>
                <a:cs typeface="Times New Roman"/>
              </a:rPr>
              <a:t>determining a </a:t>
            </a:r>
            <a:r>
              <a:rPr sz="1200" b="1" spc="-5" dirty="0">
                <a:latin typeface="Times New Roman"/>
                <a:cs typeface="Times New Roman"/>
              </a:rPr>
              <a:t>message’s </a:t>
            </a:r>
            <a:r>
              <a:rPr sz="1200" b="1" dirty="0">
                <a:latin typeface="Times New Roman"/>
                <a:cs typeface="Times New Roman"/>
              </a:rPr>
              <a:t>path </a:t>
            </a:r>
            <a:r>
              <a:rPr sz="1200" b="1" spc="-5" dirty="0">
                <a:latin typeface="Times New Roman"/>
                <a:cs typeface="Times New Roman"/>
              </a:rPr>
              <a:t>from sending to </a:t>
            </a:r>
            <a:r>
              <a:rPr sz="1200" b="1" dirty="0">
                <a:latin typeface="Times New Roman"/>
                <a:cs typeface="Times New Roman"/>
              </a:rPr>
              <a:t>receiving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nodes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927100" marR="5080" lvl="1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dirty="0">
                <a:latin typeface="Times New Roman"/>
                <a:cs typeface="Times New Roman"/>
              </a:rPr>
              <a:t>The transmission medium may itself be a </a:t>
            </a:r>
            <a:r>
              <a:rPr sz="1200" b="1" spc="-5" dirty="0">
                <a:latin typeface="Times New Roman"/>
                <a:cs typeface="Times New Roman"/>
              </a:rPr>
              <a:t>network, </a:t>
            </a:r>
            <a:r>
              <a:rPr sz="1200" b="1" dirty="0">
                <a:latin typeface="Times New Roman"/>
                <a:cs typeface="Times New Roman"/>
              </a:rPr>
              <a:t>so route </a:t>
            </a:r>
            <a:r>
              <a:rPr sz="1200" b="1" spc="-5" dirty="0">
                <a:latin typeface="Times New Roman"/>
                <a:cs typeface="Times New Roman"/>
              </a:rPr>
              <a:t>needs </a:t>
            </a:r>
            <a:r>
              <a:rPr sz="1200" b="1" dirty="0">
                <a:latin typeface="Times New Roman"/>
                <a:cs typeface="Times New Roman"/>
              </a:rPr>
              <a:t>to  be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specified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Meiryo"/>
              <a:buChar char="✓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imes New Roman"/>
                <a:cs typeface="Times New Roman"/>
              </a:rPr>
              <a:t>Network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7526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“A </a:t>
            </a:r>
            <a:r>
              <a:rPr sz="1200" b="1" dirty="0">
                <a:latin typeface="Times New Roman"/>
                <a:cs typeface="Times New Roman"/>
              </a:rPr>
              <a:t>NETWORK is a set of devices </a:t>
            </a:r>
            <a:r>
              <a:rPr sz="1200" b="1" spc="-5" dirty="0">
                <a:latin typeface="Times New Roman"/>
                <a:cs typeface="Times New Roman"/>
              </a:rPr>
              <a:t>(Nodes) connected </a:t>
            </a:r>
            <a:r>
              <a:rPr sz="1200" b="1" dirty="0">
                <a:latin typeface="Times New Roman"/>
                <a:cs typeface="Times New Roman"/>
              </a:rPr>
              <a:t>by Communication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Links”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Node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Can be a </a:t>
            </a:r>
            <a:r>
              <a:rPr sz="1200" spc="-5" dirty="0">
                <a:latin typeface="Times New Roman"/>
                <a:cs typeface="Times New Roman"/>
              </a:rPr>
              <a:t>Computer, </a:t>
            </a:r>
            <a:r>
              <a:rPr sz="1200" dirty="0">
                <a:latin typeface="Times New Roman"/>
                <a:cs typeface="Times New Roman"/>
              </a:rPr>
              <a:t>Printer or any other device capable of sending or  receiving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927100" marR="46990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links connecting Nodes are </a:t>
            </a:r>
            <a:r>
              <a:rPr sz="1200" spc="-5" dirty="0">
                <a:latin typeface="Times New Roman"/>
                <a:cs typeface="Times New Roman"/>
              </a:rPr>
              <a:t>called COMMUNICATION CHANNELS  </a:t>
            </a:r>
            <a:r>
              <a:rPr sz="1200" dirty="0">
                <a:latin typeface="Times New Roman"/>
                <a:cs typeface="Times New Roman"/>
              </a:rPr>
              <a:t>Networks- Why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them?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Networks- Why </a:t>
            </a:r>
            <a:r>
              <a:rPr sz="1400" b="1" spc="-10" dirty="0">
                <a:latin typeface="Times New Roman"/>
                <a:cs typeface="Times New Roman"/>
              </a:rPr>
              <a:t>we </a:t>
            </a:r>
            <a:r>
              <a:rPr sz="1400" b="1" spc="-5" dirty="0">
                <a:latin typeface="Times New Roman"/>
                <a:cs typeface="Times New Roman"/>
              </a:rPr>
              <a:t>need them?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It is often impractical for devices to be directly connected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major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reasons: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715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 devices are very far apart. They are </a:t>
            </a:r>
            <a:r>
              <a:rPr sz="1200" dirty="0">
                <a:latin typeface="Times New Roman"/>
                <a:cs typeface="Times New Roman"/>
              </a:rPr>
              <a:t>expensive to connect just </a:t>
            </a:r>
            <a:r>
              <a:rPr sz="1200" spc="-5" dirty="0">
                <a:latin typeface="Times New Roman"/>
                <a:cs typeface="Times New Roman"/>
              </a:rPr>
              <a:t>two devices  </a:t>
            </a:r>
            <a:r>
              <a:rPr sz="1200" dirty="0">
                <a:latin typeface="Times New Roman"/>
                <a:cs typeface="Times New Roman"/>
              </a:rPr>
              <a:t>with one in Lahore and other in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Islamabad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Large set of devices </a:t>
            </a:r>
            <a:r>
              <a:rPr sz="1200" spc="-5" dirty="0">
                <a:latin typeface="Times New Roman"/>
                <a:cs typeface="Times New Roman"/>
              </a:rPr>
              <a:t>would </a:t>
            </a:r>
            <a:r>
              <a:rPr sz="1200" dirty="0">
                <a:latin typeface="Times New Roman"/>
                <a:cs typeface="Times New Roman"/>
              </a:rPr>
              <a:t>need </a:t>
            </a:r>
            <a:r>
              <a:rPr sz="1200" spc="-5" dirty="0">
                <a:latin typeface="Times New Roman"/>
                <a:cs typeface="Times New Roman"/>
              </a:rPr>
              <a:t>impractical number </a:t>
            </a:r>
            <a:r>
              <a:rPr sz="1200" dirty="0">
                <a:latin typeface="Times New Roman"/>
                <a:cs typeface="Times New Roman"/>
              </a:rPr>
              <a:t>of connections e .g.  Telephone Lines in the world and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computers owned </a:t>
            </a:r>
            <a:r>
              <a:rPr sz="1200" dirty="0">
                <a:latin typeface="Times New Roman"/>
                <a:cs typeface="Times New Roman"/>
              </a:rPr>
              <a:t>by a single  </a:t>
            </a:r>
            <a:r>
              <a:rPr sz="1200" spc="-5" dirty="0">
                <a:latin typeface="Times New Roman"/>
                <a:cs typeface="Times New Roman"/>
              </a:rPr>
              <a:t>organization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Solution to the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Problem=Networks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marR="5715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Solution is to connect all devices to a central system known as a </a:t>
            </a:r>
            <a:r>
              <a:rPr sz="1200" b="1" i="1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in  which all </a:t>
            </a:r>
            <a:r>
              <a:rPr sz="1200" spc="-5" dirty="0">
                <a:latin typeface="Times New Roman"/>
                <a:cs typeface="Times New Roman"/>
              </a:rPr>
              <a:t>terminals </a:t>
            </a:r>
            <a:r>
              <a:rPr sz="1200" dirty="0">
                <a:latin typeface="Times New Roman"/>
                <a:cs typeface="Times New Roman"/>
              </a:rPr>
              <a:t>or computers </a:t>
            </a:r>
            <a:r>
              <a:rPr sz="1200" spc="-5" dirty="0">
                <a:latin typeface="Times New Roman"/>
                <a:cs typeface="Times New Roman"/>
              </a:rPr>
              <a:t>share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Two Main Classifications of the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9616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207"/>
            <a:ext cx="5531485" cy="7117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100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10" dirty="0">
                <a:latin typeface="Times New Roman"/>
                <a:cs typeface="Times New Roman"/>
              </a:rPr>
              <a:t>LANS</a:t>
            </a:r>
            <a:endParaRPr sz="1200">
              <a:latin typeface="Times New Roman"/>
              <a:cs typeface="Times New Roman"/>
            </a:endParaRPr>
          </a:p>
          <a:p>
            <a:pPr marL="927100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WANS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DISTRIBUTED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Instead of a single large </a:t>
            </a:r>
            <a:r>
              <a:rPr sz="1200" spc="-5" dirty="0">
                <a:latin typeface="Times New Roman"/>
                <a:cs typeface="Times New Roman"/>
              </a:rPr>
              <a:t>machine </a:t>
            </a:r>
            <a:r>
              <a:rPr sz="1200" dirty="0">
                <a:latin typeface="Times New Roman"/>
                <a:cs typeface="Times New Roman"/>
              </a:rPr>
              <a:t>being responsible for all aspects of a process ,  each separate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handles a </a:t>
            </a:r>
            <a:r>
              <a:rPr sz="1200" spc="-5" dirty="0">
                <a:latin typeface="Times New Roman"/>
                <a:cs typeface="Times New Roman"/>
              </a:rPr>
              <a:t>subset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</a:t>
            </a:r>
            <a:endParaRPr sz="12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315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– Project Given as a part of the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Course</a:t>
            </a:r>
            <a:endParaRPr sz="12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– Office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Work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Advantages of Distributed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Processing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Security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system designer can </a:t>
            </a:r>
            <a:r>
              <a:rPr sz="1200" spc="-5" dirty="0">
                <a:latin typeface="Times New Roman"/>
                <a:cs typeface="Times New Roman"/>
              </a:rPr>
              <a:t>limit </a:t>
            </a:r>
            <a:r>
              <a:rPr sz="1200" dirty="0">
                <a:latin typeface="Times New Roman"/>
                <a:cs typeface="Times New Roman"/>
              </a:rPr>
              <a:t>the kind of </a:t>
            </a:r>
            <a:r>
              <a:rPr sz="1200" spc="-5" dirty="0">
                <a:latin typeface="Times New Roman"/>
                <a:cs typeface="Times New Roman"/>
              </a:rPr>
              <a:t>interaction </a:t>
            </a:r>
            <a:r>
              <a:rPr sz="1200" dirty="0">
                <a:latin typeface="Times New Roman"/>
                <a:cs typeface="Times New Roman"/>
              </a:rPr>
              <a:t>that a given user can have with  the entire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5"/>
              </a:spcBef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:  Bank’s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ATM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Distributed Data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bases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No </a:t>
            </a:r>
            <a:r>
              <a:rPr sz="1200" dirty="0">
                <a:latin typeface="Times New Roman"/>
                <a:cs typeface="Times New Roman"/>
              </a:rPr>
              <a:t>one system need to provide </a:t>
            </a:r>
            <a:r>
              <a:rPr sz="1200" spc="-5" dirty="0">
                <a:latin typeface="Times New Roman"/>
                <a:cs typeface="Times New Roman"/>
              </a:rPr>
              <a:t>storage </a:t>
            </a:r>
            <a:r>
              <a:rPr sz="1200" dirty="0">
                <a:latin typeface="Times New Roman"/>
                <a:cs typeface="Times New Roman"/>
              </a:rPr>
              <a:t>capacity for the entire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database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155700" marR="5715" lvl="1" indent="-228600">
              <a:lnSpc>
                <a:spcPts val="138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WWW gives user </a:t>
            </a:r>
            <a:r>
              <a:rPr sz="1200" spc="-5" dirty="0">
                <a:latin typeface="Times New Roman"/>
                <a:cs typeface="Times New Roman"/>
              </a:rPr>
              <a:t>access </a:t>
            </a:r>
            <a:r>
              <a:rPr sz="1200" dirty="0">
                <a:latin typeface="Times New Roman"/>
                <a:cs typeface="Times New Roman"/>
              </a:rPr>
              <a:t>to pages stored anywhere on  </a:t>
            </a:r>
            <a:r>
              <a:rPr sz="1200" spc="-5" dirty="0">
                <a:latin typeface="Times New Roman"/>
                <a:cs typeface="Times New Roman"/>
              </a:rPr>
              <a:t>Internet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Meiryo"/>
              <a:buChar char="✓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Faster </a:t>
            </a:r>
            <a:r>
              <a:rPr sz="1200" b="1" u="heavy" spc="-5" dirty="0">
                <a:latin typeface="Times New Roman"/>
                <a:cs typeface="Times New Roman"/>
              </a:rPr>
              <a:t>Problem</a:t>
            </a:r>
            <a:r>
              <a:rPr sz="1200" b="1" u="heavy" spc="-5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Solving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Multiple computers working </a:t>
            </a:r>
            <a:r>
              <a:rPr sz="1200" dirty="0">
                <a:latin typeface="Times New Roman"/>
                <a:cs typeface="Times New Roman"/>
              </a:rPr>
              <a:t>on a problem can solve a </a:t>
            </a:r>
            <a:r>
              <a:rPr sz="1200" spc="-5" dirty="0">
                <a:latin typeface="Times New Roman"/>
                <a:cs typeface="Times New Roman"/>
              </a:rPr>
              <a:t>problem faster than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working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alone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Security through</a:t>
            </a:r>
            <a:r>
              <a:rPr sz="1200" b="1" u="heavy" spc="-30" dirty="0">
                <a:latin typeface="Times New Roman"/>
                <a:cs typeface="Times New Roman"/>
              </a:rPr>
              <a:t> </a:t>
            </a:r>
            <a:r>
              <a:rPr sz="1200" b="1" u="heavy" spc="-10" dirty="0">
                <a:latin typeface="Times New Roman"/>
                <a:cs typeface="Times New Roman"/>
              </a:rPr>
              <a:t>Redundancy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5080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Multiple computers </a:t>
            </a:r>
            <a:r>
              <a:rPr sz="1200" dirty="0">
                <a:latin typeface="Times New Roman"/>
                <a:cs typeface="Times New Roman"/>
              </a:rPr>
              <a:t>running the </a:t>
            </a:r>
            <a:r>
              <a:rPr sz="1200" spc="-5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program provide security through  </a:t>
            </a:r>
            <a:r>
              <a:rPr sz="1200" spc="-5" dirty="0">
                <a:latin typeface="Times New Roman"/>
                <a:cs typeface="Times New Roman"/>
              </a:rPr>
              <a:t>redundancy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345"/>
              </a:lnSpc>
            </a:pPr>
            <a:r>
              <a:rPr sz="1200" dirty="0">
                <a:latin typeface="Times New Roman"/>
                <a:cs typeface="Times New Roman"/>
              </a:rPr>
              <a:t>If one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hardware </a:t>
            </a:r>
            <a:r>
              <a:rPr sz="1200" spc="-5" dirty="0">
                <a:latin typeface="Times New Roman"/>
                <a:cs typeface="Times New Roman"/>
              </a:rPr>
              <a:t>breaks down </a:t>
            </a:r>
            <a:r>
              <a:rPr sz="1200" dirty="0">
                <a:latin typeface="Times New Roman"/>
                <a:cs typeface="Times New Roman"/>
              </a:rPr>
              <a:t>then </a:t>
            </a:r>
            <a:r>
              <a:rPr sz="1200" spc="-5" dirty="0">
                <a:latin typeface="Times New Roman"/>
                <a:cs typeface="Times New Roman"/>
              </a:rPr>
              <a:t>others </a:t>
            </a:r>
            <a:r>
              <a:rPr sz="1200" dirty="0">
                <a:latin typeface="Times New Roman"/>
                <a:cs typeface="Times New Roman"/>
              </a:rPr>
              <a:t>cover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up.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Collaborative</a:t>
            </a:r>
            <a:r>
              <a:rPr sz="1200" b="1" u="heavy" spc="-6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Processing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multiple computers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multiple </a:t>
            </a:r>
            <a:r>
              <a:rPr sz="1200" dirty="0">
                <a:latin typeface="Times New Roman"/>
                <a:cs typeface="Times New Roman"/>
              </a:rPr>
              <a:t>users can </a:t>
            </a:r>
            <a:r>
              <a:rPr sz="1200" spc="-5" dirty="0">
                <a:latin typeface="Times New Roman"/>
                <a:cs typeface="Times New Roman"/>
              </a:rPr>
              <a:t>interact for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223514" y="8525764"/>
            <a:ext cx="134302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Network</a:t>
            </a:r>
            <a:r>
              <a:rPr sz="1400" b="1" u="heavy" spc="-4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Criteria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756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3969257"/>
            <a:ext cx="4359910" cy="5803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Performance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Can be </a:t>
            </a:r>
            <a:r>
              <a:rPr sz="1200" spc="-5" dirty="0">
                <a:latin typeface="Times New Roman"/>
                <a:cs typeface="Times New Roman"/>
              </a:rPr>
              <a:t>measured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many ways </a:t>
            </a:r>
            <a:r>
              <a:rPr sz="1200" dirty="0">
                <a:latin typeface="Times New Roman"/>
                <a:cs typeface="Times New Roman"/>
              </a:rPr>
              <a:t>including </a:t>
            </a:r>
            <a:r>
              <a:rPr sz="1200" b="1" i="1" dirty="0">
                <a:latin typeface="Times New Roman"/>
                <a:cs typeface="Times New Roman"/>
              </a:rPr>
              <a:t>Transit and Response</a:t>
            </a:r>
            <a:r>
              <a:rPr sz="1200" b="1" i="1" spc="-3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Time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Depends </a:t>
            </a:r>
            <a:r>
              <a:rPr sz="1200" b="1" dirty="0">
                <a:latin typeface="Times New Roman"/>
                <a:cs typeface="Times New Roman"/>
              </a:rPr>
              <a:t>on a no. of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Factors: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Number 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USERS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Type of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Criteria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927100" lvl="2" indent="-228600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Number of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USERS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41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Large </a:t>
            </a:r>
            <a:r>
              <a:rPr sz="1200" spc="-5" dirty="0">
                <a:latin typeface="Times New Roman"/>
                <a:cs typeface="Times New Roman"/>
              </a:rPr>
              <a:t>Number </a:t>
            </a:r>
            <a:r>
              <a:rPr sz="1200" dirty="0">
                <a:latin typeface="Times New Roman"/>
                <a:cs typeface="Times New Roman"/>
              </a:rPr>
              <a:t>of concurrent users slow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Design of 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Peak Load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Periods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5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Criteria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5"/>
              </a:lnSpc>
              <a:buFont typeface="Meiryo"/>
              <a:buChar char="➢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Type of Transmission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41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Medium defines speed at which data can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travel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Fiber Optic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Cable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100Mbps and 10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Mbps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5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5"/>
              </a:lnSpc>
              <a:buFont typeface="Meiryo"/>
              <a:buChar char="➢"/>
              <a:tabLst>
                <a:tab pos="9271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Hardware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41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Effect speed and the </a:t>
            </a:r>
            <a:r>
              <a:rPr sz="1200" spc="-5" dirty="0">
                <a:latin typeface="Times New Roman"/>
                <a:cs typeface="Times New Roman"/>
              </a:rPr>
              <a:t>capacity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Fast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with large storage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capacity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38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  <a:p>
            <a:pPr marL="1384300" lvl="3" indent="-228600">
              <a:lnSpc>
                <a:spcPts val="141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Criteria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155700" indent="-228600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4617" y="914400"/>
            <a:ext cx="6171438" cy="2712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96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1" y="1089660"/>
            <a:ext cx="5531485" cy="868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0" marR="5080" indent="-228600">
              <a:lnSpc>
                <a:spcPts val="1380"/>
              </a:lnSpc>
              <a:buFont typeface="Meiryo"/>
              <a:buChar char="✓"/>
              <a:tabLst>
                <a:tab pos="1841500" algn="l"/>
                <a:tab pos="2538730" algn="l"/>
                <a:tab pos="3270250" algn="l"/>
                <a:tab pos="3671570" algn="l"/>
                <a:tab pos="3928745" algn="l"/>
                <a:tab pos="4474210" algn="l"/>
                <a:tab pos="4658995" algn="l"/>
                <a:tab pos="5297805" algn="l"/>
              </a:tabLst>
            </a:pPr>
            <a:r>
              <a:rPr sz="1200" dirty="0">
                <a:latin typeface="Times New Roman"/>
                <a:cs typeface="Times New Roman"/>
              </a:rPr>
              <a:t>Software	processes	data	at	sender	,	receiver	and  </a:t>
            </a:r>
            <a:r>
              <a:rPr sz="1200" spc="-5" dirty="0">
                <a:latin typeface="Times New Roman"/>
                <a:cs typeface="Times New Roman"/>
              </a:rPr>
              <a:t>intermediate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nodes</a:t>
            </a:r>
            <a:endParaRPr sz="1200">
              <a:latin typeface="Times New Roman"/>
              <a:cs typeface="Times New Roman"/>
            </a:endParaRPr>
          </a:p>
          <a:p>
            <a:pPr marL="1841500" indent="-228600">
              <a:lnSpc>
                <a:spcPts val="1315"/>
              </a:lnSpc>
              <a:buFont typeface="Meiryo"/>
              <a:buChar char="✓"/>
              <a:tabLst>
                <a:tab pos="1841500" algn="l"/>
              </a:tabLst>
            </a:pPr>
            <a:r>
              <a:rPr sz="1200" dirty="0">
                <a:latin typeface="Times New Roman"/>
                <a:cs typeface="Times New Roman"/>
              </a:rPr>
              <a:t>All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steps need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software:</a:t>
            </a:r>
            <a:endParaRPr sz="1200">
              <a:latin typeface="Times New Roman"/>
              <a:cs typeface="Times New Roman"/>
            </a:endParaRPr>
          </a:p>
          <a:p>
            <a:pPr marL="1841500" indent="-228600">
              <a:lnSpc>
                <a:spcPts val="1380"/>
              </a:lnSpc>
              <a:buFont typeface="Meiryo"/>
              <a:buChar char="✓"/>
              <a:tabLst>
                <a:tab pos="1841500" algn="l"/>
              </a:tabLst>
            </a:pPr>
            <a:r>
              <a:rPr sz="1200" dirty="0">
                <a:latin typeface="Times New Roman"/>
                <a:cs typeface="Times New Roman"/>
              </a:rPr>
              <a:t>Moving </a:t>
            </a:r>
            <a:r>
              <a:rPr sz="1200" spc="-5" dirty="0">
                <a:latin typeface="Times New Roman"/>
                <a:cs typeface="Times New Roman"/>
              </a:rPr>
              <a:t>message </a:t>
            </a:r>
            <a:r>
              <a:rPr sz="1200" dirty="0">
                <a:latin typeface="Times New Roman"/>
                <a:cs typeface="Times New Roman"/>
              </a:rPr>
              <a:t>from node 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</a:t>
            </a:r>
            <a:endParaRPr sz="1200">
              <a:latin typeface="Times New Roman"/>
              <a:cs typeface="Times New Roman"/>
            </a:endParaRPr>
          </a:p>
          <a:p>
            <a:pPr marL="1841500" indent="-228600">
              <a:lnSpc>
                <a:spcPts val="1380"/>
              </a:lnSpc>
              <a:buFont typeface="Meiryo"/>
              <a:buChar char="✓"/>
              <a:tabLst>
                <a:tab pos="1841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Transforming,</a:t>
            </a:r>
            <a:endParaRPr sz="1200">
              <a:latin typeface="Times New Roman"/>
              <a:cs typeface="Times New Roman"/>
            </a:endParaRPr>
          </a:p>
          <a:p>
            <a:pPr marL="1841500" indent="-228600">
              <a:lnSpc>
                <a:spcPts val="1380"/>
              </a:lnSpc>
              <a:buFont typeface="Meiryo"/>
              <a:buChar char="✓"/>
              <a:tabLst>
                <a:tab pos="1841500" algn="l"/>
              </a:tabLst>
            </a:pPr>
            <a:r>
              <a:rPr sz="1200" dirty="0">
                <a:latin typeface="Times New Roman"/>
                <a:cs typeface="Times New Roman"/>
              </a:rPr>
              <a:t>Processing at the sender and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  <a:p>
            <a:pPr marL="1841500" indent="-228600">
              <a:lnSpc>
                <a:spcPts val="1385"/>
              </a:lnSpc>
              <a:buFont typeface="Meiryo"/>
              <a:buChar char="✓"/>
              <a:tabLst>
                <a:tab pos="1841500" algn="l"/>
              </a:tabLst>
            </a:pPr>
            <a:r>
              <a:rPr sz="1200" dirty="0">
                <a:latin typeface="Times New Roman"/>
                <a:cs typeface="Times New Roman"/>
              </a:rPr>
              <a:t>Error </a:t>
            </a:r>
            <a:r>
              <a:rPr sz="1200" spc="-5" dirty="0">
                <a:latin typeface="Times New Roman"/>
                <a:cs typeface="Times New Roman"/>
              </a:rPr>
              <a:t>Free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  <a:p>
            <a:pPr marL="1612265">
              <a:lnSpc>
                <a:spcPts val="1415"/>
              </a:lnSpc>
            </a:pPr>
            <a:r>
              <a:rPr sz="1200" b="1" i="1" u="heavy" dirty="0">
                <a:latin typeface="Times New Roman"/>
                <a:cs typeface="Times New Roman"/>
              </a:rPr>
              <a:t>Well </a:t>
            </a:r>
            <a:r>
              <a:rPr sz="1200" b="1" i="1" u="heavy" spc="-5" dirty="0">
                <a:latin typeface="Times New Roman"/>
                <a:cs typeface="Times New Roman"/>
              </a:rPr>
              <a:t>designed </a:t>
            </a:r>
            <a:r>
              <a:rPr sz="1200" b="1" i="1" u="heavy" dirty="0">
                <a:latin typeface="Times New Roman"/>
                <a:cs typeface="Times New Roman"/>
              </a:rPr>
              <a:t>software can speed up the</a:t>
            </a:r>
            <a:r>
              <a:rPr sz="1200" b="1" i="1" u="heavy" spc="-75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process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Reliability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Depends on a no.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Factors: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Frequency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Failure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Recovery </a:t>
            </a:r>
            <a:r>
              <a:rPr sz="1200" spc="-5" dirty="0">
                <a:latin typeface="Times New Roman"/>
                <a:cs typeface="Times New Roman"/>
              </a:rPr>
              <a:t>Time </a:t>
            </a:r>
            <a:r>
              <a:rPr sz="1200" dirty="0">
                <a:latin typeface="Times New Roman"/>
                <a:cs typeface="Times New Roman"/>
              </a:rPr>
              <a:t>of a Network </a:t>
            </a:r>
            <a:r>
              <a:rPr sz="1200" spc="-5" dirty="0">
                <a:latin typeface="Times New Roman"/>
                <a:cs typeface="Times New Roman"/>
              </a:rPr>
              <a:t>after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Failure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Catastrophe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Fire , Earthquake or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Theft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Security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Unauthorized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Access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Sensitive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Protection at multiple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levels: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75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Lower level: </a:t>
            </a:r>
            <a:r>
              <a:rPr sz="1200" spc="-5" dirty="0">
                <a:latin typeface="Times New Roman"/>
                <a:cs typeface="Times New Roman"/>
              </a:rPr>
              <a:t>Passwords </a:t>
            </a:r>
            <a:r>
              <a:rPr sz="1200" dirty="0">
                <a:latin typeface="Times New Roman"/>
                <a:cs typeface="Times New Roman"/>
              </a:rPr>
              <a:t>and user </a:t>
            </a:r>
            <a:r>
              <a:rPr sz="1200" spc="-5" dirty="0">
                <a:latin typeface="Times New Roman"/>
                <a:cs typeface="Times New Roman"/>
              </a:rPr>
              <a:t>ID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codes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05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Upper </a:t>
            </a:r>
            <a:r>
              <a:rPr sz="1200" dirty="0">
                <a:latin typeface="Times New Roman"/>
                <a:cs typeface="Times New Roman"/>
              </a:rPr>
              <a:t>Level: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Encryption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0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SzPct val="116666"/>
              <a:buFont typeface="Courier New"/>
              <a:buChar char="o"/>
              <a:tabLst>
                <a:tab pos="6985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Viruses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o"/>
            </a:pPr>
            <a:endParaRPr sz="1300">
              <a:latin typeface="Times New Roman"/>
              <a:cs typeface="Times New Roman"/>
            </a:endParaRPr>
          </a:p>
          <a:p>
            <a:pPr marR="3832860" algn="ctr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Network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Applications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Marketing </a:t>
            </a:r>
            <a:r>
              <a:rPr sz="1200" b="1" u="heavy" spc="-5" dirty="0">
                <a:latin typeface="Times New Roman"/>
                <a:cs typeface="Times New Roman"/>
              </a:rPr>
              <a:t>and</a:t>
            </a:r>
            <a:r>
              <a:rPr sz="1200" b="1" u="heavy" spc="-10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Sales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Marketing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Collect, exchange and analyze data relating to the </a:t>
            </a:r>
            <a:r>
              <a:rPr sz="1200" spc="-5" dirty="0">
                <a:latin typeface="Times New Roman"/>
                <a:cs typeface="Times New Roman"/>
              </a:rPr>
              <a:t>customers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needs</a:t>
            </a:r>
            <a:endParaRPr sz="12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385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Product </a:t>
            </a:r>
            <a:r>
              <a:rPr sz="1200" spc="-5" dirty="0">
                <a:latin typeface="Times New Roman"/>
                <a:cs typeface="Times New Roman"/>
              </a:rPr>
              <a:t>development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cycles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5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Sales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Tele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shopping,</a:t>
            </a:r>
            <a:endParaRPr sz="12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On line reservation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Financial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Services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Banking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Foreign Exchange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Transfers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Rates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har char="o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Manufacturing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124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77468"/>
            <a:ext cx="5530850" cy="521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Aided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Assisted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Manufacturing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Electronic</a:t>
            </a:r>
            <a:r>
              <a:rPr sz="1200" b="1" u="heavy" spc="-11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Messaging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Teleconferencing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Conferences to occur w/o </a:t>
            </a:r>
            <a:r>
              <a:rPr sz="1200" spc="-5" dirty="0">
                <a:latin typeface="Times New Roman"/>
                <a:cs typeface="Times New Roman"/>
              </a:rPr>
              <a:t>participants </a:t>
            </a:r>
            <a:r>
              <a:rPr sz="1200" dirty="0">
                <a:latin typeface="Times New Roman"/>
                <a:cs typeface="Times New Roman"/>
              </a:rPr>
              <a:t>at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same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place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Chat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Voice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Conferencing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Video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Conferencing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Courier New"/>
              <a:buChar char="o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Cable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Television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Summary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spcBef>
                <a:spcPts val="5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Key Data </a:t>
            </a:r>
            <a:r>
              <a:rPr sz="1200" spc="-5" dirty="0">
                <a:latin typeface="Times New Roman"/>
                <a:cs typeface="Times New Roman"/>
              </a:rPr>
              <a:t>Communication Terminology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Networks and why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need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them?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Distributed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Processing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Criteria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*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5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 1.3, “Data Communications and Networking” 4th </a:t>
            </a:r>
            <a:r>
              <a:rPr sz="1200" spc="-5" dirty="0">
                <a:latin typeface="Times New Roman"/>
                <a:cs typeface="Times New Roman"/>
              </a:rPr>
              <a:t>Edition </a:t>
            </a:r>
            <a:r>
              <a:rPr sz="1200" dirty="0">
                <a:latin typeface="Times New Roman"/>
                <a:cs typeface="Times New Roman"/>
              </a:rPr>
              <a:t>by Behrouz </a:t>
            </a:r>
            <a:r>
              <a:rPr sz="1200" spc="-5" dirty="0">
                <a:latin typeface="Times New Roman"/>
                <a:cs typeface="Times New Roman"/>
              </a:rPr>
              <a:t>A.  </a:t>
            </a:r>
            <a:r>
              <a:rPr sz="1200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Sections </a:t>
            </a:r>
            <a:r>
              <a:rPr sz="1200" spc="-5" dirty="0">
                <a:latin typeface="Times New Roman"/>
                <a:cs typeface="Times New Roman"/>
              </a:rPr>
              <a:t>1.3,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and Computer </a:t>
            </a:r>
            <a:r>
              <a:rPr sz="1200" dirty="0">
                <a:latin typeface="Times New Roman"/>
                <a:cs typeface="Times New Roman"/>
              </a:rPr>
              <a:t>Communication” </a:t>
            </a:r>
            <a:r>
              <a:rPr sz="1200" spc="-5" dirty="0">
                <a:latin typeface="Times New Roman"/>
                <a:cs typeface="Times New Roman"/>
              </a:rPr>
              <a:t>6th </a:t>
            </a:r>
            <a:r>
              <a:rPr sz="1200" dirty="0">
                <a:latin typeface="Times New Roman"/>
                <a:cs typeface="Times New Roman"/>
              </a:rPr>
              <a:t>Edition by </a:t>
            </a:r>
            <a:r>
              <a:rPr sz="1200" spc="-5" dirty="0">
                <a:latin typeface="Times New Roman"/>
                <a:cs typeface="Times New Roman"/>
              </a:rPr>
              <a:t>William  </a:t>
            </a:r>
            <a:r>
              <a:rPr sz="1200" dirty="0">
                <a:latin typeface="Times New Roman"/>
                <a:cs typeface="Times New Roman"/>
              </a:rPr>
              <a:t>Stallings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9435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7867" y="940054"/>
            <a:ext cx="1774189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#3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130300" y="1492250"/>
            <a:ext cx="5024755" cy="605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5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Communication</a:t>
            </a:r>
            <a:r>
              <a:rPr sz="1600" b="1" u="heavy" spc="-85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Tasks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There are </a:t>
            </a:r>
            <a:r>
              <a:rPr sz="1200" spc="-5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key tasks that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performed </a:t>
            </a:r>
            <a:r>
              <a:rPr sz="1200" dirty="0">
                <a:latin typeface="Times New Roman"/>
                <a:cs typeface="Times New Roman"/>
              </a:rPr>
              <a:t>in a data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system 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can be added, deleted, or </a:t>
            </a:r>
            <a:r>
              <a:rPr sz="1200" spc="-5" dirty="0">
                <a:latin typeface="Times New Roman"/>
                <a:cs typeface="Times New Roman"/>
              </a:rPr>
              <a:t>merged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together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95044" y="2265426"/>
          <a:ext cx="4781549" cy="27241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0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1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174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Transmission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utilization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Interfacing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Signal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Generation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Synchronization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556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Exchange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Management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Error Detection and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Correction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49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Flow</a:t>
                      </a:r>
                      <a:r>
                        <a:rPr sz="1200" spc="-1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Control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Addressing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Routing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Recovery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69"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Security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45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Network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Management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358900" y="5173217"/>
            <a:ext cx="5302885" cy="457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Transmission System</a:t>
            </a:r>
            <a:r>
              <a:rPr sz="1200" b="1" u="heavy" spc="-7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Utilization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241300" marR="5080">
              <a:lnSpc>
                <a:spcPts val="138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Need to </a:t>
            </a:r>
            <a:r>
              <a:rPr sz="1200" spc="-5" dirty="0">
                <a:latin typeface="Times New Roman"/>
                <a:cs typeface="Times New Roman"/>
              </a:rPr>
              <a:t>make </a:t>
            </a:r>
            <a:r>
              <a:rPr sz="1200" dirty="0">
                <a:latin typeface="Times New Roman"/>
                <a:cs typeface="Times New Roman"/>
              </a:rPr>
              <a:t>efficient use of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facilities that are shared among a no.  of </a:t>
            </a:r>
            <a:r>
              <a:rPr sz="1200" spc="-5" dirty="0">
                <a:latin typeface="Times New Roman"/>
                <a:cs typeface="Times New Roman"/>
              </a:rPr>
              <a:t>communicating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>
              <a:lnSpc>
                <a:spcPts val="141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Example:</a:t>
            </a:r>
            <a:endParaRPr sz="1200">
              <a:latin typeface="Times New Roman"/>
              <a:cs typeface="Times New Roman"/>
            </a:endParaRPr>
          </a:p>
          <a:p>
            <a:pPr marL="698500" marR="5715" lvl="1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735965" algn="l"/>
                <a:tab pos="736600" algn="l"/>
              </a:tabLst>
            </a:pPr>
            <a:r>
              <a:rPr sz="1200" spc="-5" dirty="0">
                <a:latin typeface="Times New Roman"/>
                <a:cs typeface="Times New Roman"/>
              </a:rPr>
              <a:t>Techniques like </a:t>
            </a:r>
            <a:r>
              <a:rPr sz="1200" b="1" u="heavy" dirty="0">
                <a:latin typeface="Times New Roman"/>
                <a:cs typeface="Times New Roman"/>
              </a:rPr>
              <a:t>Multiplexing </a:t>
            </a:r>
            <a:r>
              <a:rPr sz="1200" dirty="0">
                <a:latin typeface="Times New Roman"/>
                <a:cs typeface="Times New Roman"/>
              </a:rPr>
              <a:t>to allow </a:t>
            </a:r>
            <a:r>
              <a:rPr sz="1200" spc="-5" dirty="0">
                <a:latin typeface="Times New Roman"/>
                <a:cs typeface="Times New Roman"/>
              </a:rPr>
              <a:t>multiple users </a:t>
            </a:r>
            <a:r>
              <a:rPr sz="1200" dirty="0">
                <a:latin typeface="Times New Roman"/>
                <a:cs typeface="Times New Roman"/>
              </a:rPr>
              <a:t>to share total  capacity of a </a:t>
            </a: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45"/>
              </a:lnSpc>
              <a:buFont typeface="Meiryo"/>
              <a:buChar char="✓"/>
              <a:tabLst>
                <a:tab pos="6985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Congestion Control</a:t>
            </a:r>
            <a:r>
              <a:rPr sz="1200" dirty="0">
                <a:latin typeface="Times New Roman"/>
                <a:cs typeface="Times New Roman"/>
              </a:rPr>
              <a:t>: </a:t>
            </a:r>
            <a:r>
              <a:rPr sz="1200" spc="-5" dirty="0">
                <a:latin typeface="Times New Roman"/>
                <a:cs typeface="Times New Roman"/>
              </a:rPr>
              <a:t>TX. </a:t>
            </a:r>
            <a:r>
              <a:rPr sz="1200" dirty="0">
                <a:latin typeface="Times New Roman"/>
                <a:cs typeface="Times New Roman"/>
              </a:rPr>
              <a:t>System should not be overwhelmed by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Interfacing</a:t>
            </a:r>
            <a:endParaRPr sz="1200">
              <a:latin typeface="Times New Roman"/>
              <a:cs typeface="Times New Roman"/>
            </a:endParaRPr>
          </a:p>
          <a:p>
            <a:pPr marL="241300" marR="5715">
              <a:lnSpc>
                <a:spcPts val="138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device must have an Interface with the </a:t>
            </a:r>
            <a:r>
              <a:rPr sz="1200" spc="-5" dirty="0">
                <a:latin typeface="Times New Roman"/>
                <a:cs typeface="Times New Roman"/>
              </a:rPr>
              <a:t>Transmission System/Transmission  </a:t>
            </a:r>
            <a:r>
              <a:rPr sz="120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Signal</a:t>
            </a:r>
            <a:r>
              <a:rPr sz="1200" b="1" u="heavy" spc="-6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Generation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241300" marR="5080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Electromagnetic Signals </a:t>
            </a:r>
            <a:r>
              <a:rPr sz="1200" dirty="0">
                <a:latin typeface="Times New Roman"/>
                <a:cs typeface="Times New Roman"/>
              </a:rPr>
              <a:t>travel over </a:t>
            </a:r>
            <a:r>
              <a:rPr sz="1200" spc="-5" dirty="0">
                <a:latin typeface="Times New Roman"/>
                <a:cs typeface="Times New Roman"/>
              </a:rPr>
              <a:t>Transmission Medium. </a:t>
            </a:r>
            <a:r>
              <a:rPr sz="1200" dirty="0">
                <a:latin typeface="Times New Roman"/>
                <a:cs typeface="Times New Roman"/>
              </a:rPr>
              <a:t>Once an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is  established, Signal </a:t>
            </a:r>
            <a:r>
              <a:rPr sz="1200" spc="-5" dirty="0">
                <a:latin typeface="Times New Roman"/>
                <a:cs typeface="Times New Roman"/>
              </a:rPr>
              <a:t>generation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927100" indent="-228600">
              <a:lnSpc>
                <a:spcPts val="1405"/>
              </a:lnSpc>
              <a:buFont typeface="Meiryo"/>
              <a:buChar char="➢"/>
              <a:tabLst>
                <a:tab pos="927100" algn="l"/>
              </a:tabLst>
            </a:pPr>
            <a:r>
              <a:rPr sz="1200" b="1" dirty="0">
                <a:latin typeface="Times New Roman"/>
                <a:cs typeface="Times New Roman"/>
              </a:rPr>
              <a:t>Properties of</a:t>
            </a:r>
            <a:r>
              <a:rPr sz="1200" b="1" spc="-114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Signals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375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Capable of being propagated over TX.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Interpretable </a:t>
            </a:r>
            <a:r>
              <a:rPr sz="1200" dirty="0">
                <a:latin typeface="Times New Roman"/>
                <a:cs typeface="Times New Roman"/>
              </a:rPr>
              <a:t>as data at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Synchronization</a:t>
            </a:r>
            <a:endParaRPr sz="1200">
              <a:latin typeface="Times New Roman"/>
              <a:cs typeface="Times New Roman"/>
            </a:endParaRPr>
          </a:p>
          <a:p>
            <a:pPr marL="241300" marR="5080">
              <a:lnSpc>
                <a:spcPts val="1380"/>
              </a:lnSpc>
              <a:spcBef>
                <a:spcPts val="60"/>
              </a:spcBef>
              <a:tabLst>
                <a:tab pos="622300" algn="l"/>
                <a:tab pos="1535430" algn="l"/>
                <a:tab pos="1899920" algn="l"/>
                <a:tab pos="2230120" algn="l"/>
                <a:tab pos="2940685" algn="l"/>
                <a:tab pos="3490595" algn="l"/>
                <a:tab pos="3778250" algn="l"/>
                <a:tab pos="4438015" algn="l"/>
              </a:tabLst>
            </a:pPr>
            <a:r>
              <a:rPr sz="1200" dirty="0">
                <a:latin typeface="Times New Roman"/>
                <a:cs typeface="Times New Roman"/>
              </a:rPr>
              <a:t>The	t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-5" dirty="0">
                <a:latin typeface="Times New Roman"/>
                <a:cs typeface="Times New Roman"/>
              </a:rPr>
              <a:t>s</a:t>
            </a:r>
            <a:r>
              <a:rPr sz="1200" spc="-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ission	and	the	re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eption	</a:t>
            </a:r>
            <a:r>
              <a:rPr sz="1200" spc="-5" dirty="0">
                <a:latin typeface="Times New Roman"/>
                <a:cs typeface="Times New Roman"/>
              </a:rPr>
              <a:t>shoul</a:t>
            </a:r>
            <a:r>
              <a:rPr sz="1200" dirty="0">
                <a:latin typeface="Times New Roman"/>
                <a:cs typeface="Times New Roman"/>
              </a:rPr>
              <a:t>d	</a:t>
            </a:r>
            <a:r>
              <a:rPr sz="1200" spc="-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e	</a:t>
            </a:r>
            <a:r>
              <a:rPr sz="1200" spc="-5" dirty="0">
                <a:latin typeface="Times New Roman"/>
                <a:cs typeface="Times New Roman"/>
              </a:rPr>
              <a:t>properl</a:t>
            </a:r>
            <a:r>
              <a:rPr sz="1200" dirty="0">
                <a:latin typeface="Times New Roman"/>
                <a:cs typeface="Times New Roman"/>
              </a:rPr>
              <a:t>y	</a:t>
            </a:r>
            <a:r>
              <a:rPr sz="1200" spc="-5" dirty="0">
                <a:latin typeface="Times New Roman"/>
                <a:cs typeface="Times New Roman"/>
              </a:rPr>
              <a:t>synchronized.  </a:t>
            </a:r>
            <a:r>
              <a:rPr sz="1200" dirty="0">
                <a:latin typeface="Times New Roman"/>
                <a:cs typeface="Times New Roman"/>
              </a:rPr>
              <a:t>Synchronization  </a:t>
            </a:r>
            <a:r>
              <a:rPr sz="1200" spc="-5" dirty="0">
                <a:latin typeface="Times New Roman"/>
                <a:cs typeface="Times New Roman"/>
              </a:rPr>
              <a:t>means 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the  </a:t>
            </a:r>
            <a:r>
              <a:rPr sz="1200" dirty="0">
                <a:latin typeface="Times New Roman"/>
                <a:cs typeface="Times New Roman"/>
              </a:rPr>
              <a:t>receiver  </a:t>
            </a:r>
            <a:r>
              <a:rPr sz="1200" spc="-5" dirty="0">
                <a:latin typeface="Times New Roman"/>
                <a:cs typeface="Times New Roman"/>
              </a:rPr>
              <a:t>must  </a:t>
            </a:r>
            <a:r>
              <a:rPr sz="1200" dirty="0">
                <a:latin typeface="Times New Roman"/>
                <a:cs typeface="Times New Roman"/>
              </a:rPr>
              <a:t>be  able  to  </a:t>
            </a:r>
            <a:r>
              <a:rPr sz="1200" spc="-5" dirty="0">
                <a:latin typeface="Times New Roman"/>
                <a:cs typeface="Times New Roman"/>
              </a:rPr>
              <a:t>determine,  </a:t>
            </a: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433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7734" y="5281422"/>
            <a:ext cx="39370" cy="0"/>
          </a:xfrm>
          <a:custGeom>
            <a:avLst/>
            <a:gdLst/>
            <a:ahLst/>
            <a:cxnLst/>
            <a:rect l="l" t="t" r="r" b="b"/>
            <a:pathLst>
              <a:path w="39370">
                <a:moveTo>
                  <a:pt x="0" y="0"/>
                </a:moveTo>
                <a:lnTo>
                  <a:pt x="38862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914399"/>
            <a:ext cx="5532120" cy="845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715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expect a </a:t>
            </a:r>
            <a:r>
              <a:rPr sz="1200" spc="-5" dirty="0">
                <a:latin typeface="Times New Roman"/>
                <a:cs typeface="Times New Roman"/>
              </a:rPr>
              <a:t>new transmission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when to </a:t>
            </a:r>
            <a:r>
              <a:rPr sz="1200" dirty="0">
                <a:latin typeface="Times New Roman"/>
                <a:cs typeface="Times New Roman"/>
              </a:rPr>
              <a:t>send </a:t>
            </a:r>
            <a:r>
              <a:rPr sz="1200" spc="-5" dirty="0">
                <a:latin typeface="Times New Roman"/>
                <a:cs typeface="Times New Roman"/>
              </a:rPr>
              <a:t>acknowledgements. </a:t>
            </a:r>
            <a:r>
              <a:rPr sz="1200" dirty="0">
                <a:latin typeface="Times New Roman"/>
                <a:cs typeface="Times New Roman"/>
              </a:rPr>
              <a:t>In other words  </a:t>
            </a:r>
            <a:r>
              <a:rPr sz="1200" spc="-5" dirty="0">
                <a:latin typeface="Times New Roman"/>
                <a:cs typeface="Times New Roman"/>
              </a:rPr>
              <a:t>transmitter </a:t>
            </a:r>
            <a:r>
              <a:rPr sz="1200" dirty="0">
                <a:latin typeface="Times New Roman"/>
                <a:cs typeface="Times New Roman"/>
              </a:rPr>
              <a:t>and receiver should have an </a:t>
            </a:r>
            <a:r>
              <a:rPr sz="1200" spc="-5" dirty="0">
                <a:latin typeface="Times New Roman"/>
                <a:cs typeface="Times New Roman"/>
              </a:rPr>
              <a:t>agreement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nature </a:t>
            </a:r>
            <a:r>
              <a:rPr sz="1200" dirty="0">
                <a:latin typeface="Times New Roman"/>
                <a:cs typeface="Times New Roman"/>
              </a:rPr>
              <a:t>as well as </a:t>
            </a:r>
            <a:r>
              <a:rPr sz="1200" spc="-5" dirty="0">
                <a:latin typeface="Times New Roman"/>
                <a:cs typeface="Times New Roman"/>
              </a:rPr>
              <a:t>timing 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signals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Exchange</a:t>
            </a:r>
            <a:r>
              <a:rPr sz="1200" b="1" u="heavy" spc="-9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  <a:p>
            <a:pPr marL="469900" marR="6985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If the data needs to be </a:t>
            </a:r>
            <a:r>
              <a:rPr sz="1200" spc="-5" dirty="0">
                <a:latin typeface="Times New Roman"/>
                <a:cs typeface="Times New Roman"/>
              </a:rPr>
              <a:t>exchanged </a:t>
            </a:r>
            <a:r>
              <a:rPr sz="1200" dirty="0">
                <a:latin typeface="Times New Roman"/>
                <a:cs typeface="Times New Roman"/>
              </a:rPr>
              <a:t>in both directions </a:t>
            </a:r>
            <a:r>
              <a:rPr sz="1200" spc="-5" dirty="0">
                <a:latin typeface="Times New Roman"/>
                <a:cs typeface="Times New Roman"/>
              </a:rPr>
              <a:t>over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period of time, both  </a:t>
            </a:r>
            <a:r>
              <a:rPr sz="1200" dirty="0">
                <a:latin typeface="Times New Roman"/>
                <a:cs typeface="Times New Roman"/>
              </a:rPr>
              <a:t>parties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cooperate as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Whether both devices </a:t>
            </a:r>
            <a:r>
              <a:rPr sz="1200" spc="-5" dirty="0">
                <a:latin typeface="Times New Roman"/>
                <a:cs typeface="Times New Roman"/>
              </a:rPr>
              <a:t>must transmit simultaneously </a:t>
            </a:r>
            <a:r>
              <a:rPr sz="1200" dirty="0">
                <a:latin typeface="Times New Roman"/>
                <a:cs typeface="Times New Roman"/>
              </a:rPr>
              <a:t>or take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turns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38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Amount </a:t>
            </a:r>
            <a:r>
              <a:rPr sz="1200" dirty="0">
                <a:latin typeface="Times New Roman"/>
                <a:cs typeface="Times New Roman"/>
              </a:rPr>
              <a:t>of Data to be sent at one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time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38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Format </a:t>
            </a:r>
            <a:r>
              <a:rPr sz="1200" dirty="0">
                <a:latin typeface="Times New Roman"/>
                <a:cs typeface="Times New Roman"/>
              </a:rPr>
              <a:t>f 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What to do when an Error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Arises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Error Detection </a:t>
            </a:r>
            <a:r>
              <a:rPr sz="1200" b="1" u="heavy" spc="-5" dirty="0">
                <a:latin typeface="Times New Roman"/>
                <a:cs typeface="Times New Roman"/>
              </a:rPr>
              <a:t>and</a:t>
            </a:r>
            <a:r>
              <a:rPr sz="1200" b="1" u="heavy" spc="-9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Correction</a:t>
            </a:r>
            <a:endParaRPr sz="1200">
              <a:latin typeface="Times New Roman"/>
              <a:cs typeface="Times New Roman"/>
            </a:endParaRPr>
          </a:p>
          <a:p>
            <a:pPr marL="469900" algn="just">
              <a:lnSpc>
                <a:spcPts val="1375"/>
              </a:lnSpc>
            </a:pPr>
            <a:r>
              <a:rPr sz="1200" dirty="0">
                <a:latin typeface="Times New Roman"/>
                <a:cs typeface="Times New Roman"/>
              </a:rPr>
              <a:t>In all </a:t>
            </a:r>
            <a:r>
              <a:rPr sz="1200" spc="-5" dirty="0">
                <a:latin typeface="Times New Roman"/>
                <a:cs typeface="Times New Roman"/>
              </a:rPr>
              <a:t>comm. Systems, </a:t>
            </a:r>
            <a:r>
              <a:rPr sz="1200" dirty="0">
                <a:latin typeface="Times New Roman"/>
                <a:cs typeface="Times New Roman"/>
              </a:rPr>
              <a:t>there is a </a:t>
            </a:r>
            <a:r>
              <a:rPr sz="1200" spc="-5" dirty="0">
                <a:latin typeface="Times New Roman"/>
                <a:cs typeface="Times New Roman"/>
              </a:rPr>
              <a:t>potential </a:t>
            </a:r>
            <a:r>
              <a:rPr sz="1200" dirty="0">
                <a:latin typeface="Times New Roman"/>
                <a:cs typeface="Times New Roman"/>
              </a:rPr>
              <a:t>risk for errors and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impairments.</a:t>
            </a:r>
            <a:endParaRPr sz="1200">
              <a:latin typeface="Times New Roman"/>
              <a:cs typeface="Times New Roman"/>
            </a:endParaRPr>
          </a:p>
          <a:p>
            <a:pPr marL="469900" marR="5715" algn="just">
              <a:lnSpc>
                <a:spcPts val="1380"/>
              </a:lnSpc>
              <a:spcBef>
                <a:spcPts val="65"/>
              </a:spcBef>
            </a:pPr>
            <a:r>
              <a:rPr sz="1200" b="1" spc="-5" dirty="0">
                <a:latin typeface="Times New Roman"/>
                <a:cs typeface="Times New Roman"/>
              </a:rPr>
              <a:t>Tx</a:t>
            </a:r>
            <a:r>
              <a:rPr sz="1200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Signals are </a:t>
            </a:r>
            <a:r>
              <a:rPr sz="1200" spc="-5" dirty="0">
                <a:latin typeface="Times New Roman"/>
                <a:cs typeface="Times New Roman"/>
              </a:rPr>
              <a:t>distorted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extent before </a:t>
            </a:r>
            <a:r>
              <a:rPr sz="1200" spc="-5" dirty="0">
                <a:latin typeface="Times New Roman"/>
                <a:cs typeface="Times New Roman"/>
              </a:rPr>
              <a:t>reaching their destination. Error  </a:t>
            </a:r>
            <a:r>
              <a:rPr sz="1200" dirty="0">
                <a:latin typeface="Times New Roman"/>
                <a:cs typeface="Times New Roman"/>
              </a:rPr>
              <a:t>Detection &amp; Correction needs to be </a:t>
            </a:r>
            <a:r>
              <a:rPr sz="1200" spc="-5" dirty="0">
                <a:latin typeface="Times New Roman"/>
                <a:cs typeface="Times New Roman"/>
              </a:rPr>
              <a:t>employed </a:t>
            </a:r>
            <a:r>
              <a:rPr sz="1200" dirty="0">
                <a:latin typeface="Times New Roman"/>
                <a:cs typeface="Times New Roman"/>
              </a:rPr>
              <a:t>in Data Processing Systems where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 change in say the contents of a file cannot be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tolerated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Flow</a:t>
            </a:r>
            <a:r>
              <a:rPr sz="1200" b="1" u="heavy" spc="-11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Control</a:t>
            </a:r>
            <a:endParaRPr sz="1200">
              <a:latin typeface="Times New Roman"/>
              <a:cs typeface="Times New Roman"/>
            </a:endParaRPr>
          </a:p>
          <a:p>
            <a:pPr marL="469900" marR="6985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make </a:t>
            </a:r>
            <a:r>
              <a:rPr sz="1200" dirty="0">
                <a:latin typeface="Times New Roman"/>
                <a:cs typeface="Times New Roman"/>
              </a:rPr>
              <a:t>sure that source does not </a:t>
            </a:r>
            <a:r>
              <a:rPr sz="1200" spc="-5" dirty="0">
                <a:latin typeface="Times New Roman"/>
                <a:cs typeface="Times New Roman"/>
              </a:rPr>
              <a:t>overwhelm </a:t>
            </a:r>
            <a:r>
              <a:rPr sz="1200" dirty="0">
                <a:latin typeface="Times New Roman"/>
                <a:cs typeface="Times New Roman"/>
              </a:rPr>
              <a:t>destination by sending data faster  than it can be handled and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processed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Addressing </a:t>
            </a:r>
            <a:r>
              <a:rPr sz="1200" b="1" u="heavy" dirty="0">
                <a:latin typeface="Times New Roman"/>
                <a:cs typeface="Times New Roman"/>
              </a:rPr>
              <a:t>&amp;</a:t>
            </a:r>
            <a:r>
              <a:rPr sz="1200" b="1" u="heavy" spc="-5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Routing</a:t>
            </a:r>
            <a:endParaRPr sz="12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95700"/>
              </a:lnSpc>
              <a:spcBef>
                <a:spcPts val="25"/>
              </a:spcBef>
            </a:pPr>
            <a:r>
              <a:rPr sz="1200" dirty="0">
                <a:latin typeface="Times New Roman"/>
                <a:cs typeface="Times New Roman"/>
              </a:rPr>
              <a:t>If TX </a:t>
            </a:r>
            <a:r>
              <a:rPr sz="1200" spc="-5" dirty="0">
                <a:latin typeface="Times New Roman"/>
                <a:cs typeface="Times New Roman"/>
              </a:rPr>
              <a:t>facility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shared by </a:t>
            </a:r>
            <a:r>
              <a:rPr sz="1200" dirty="0">
                <a:latin typeface="Times New Roman"/>
                <a:cs typeface="Times New Roman"/>
              </a:rPr>
              <a:t>two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devices, source </a:t>
            </a:r>
            <a:r>
              <a:rPr sz="1200" spc="-5" dirty="0">
                <a:latin typeface="Times New Roman"/>
                <a:cs typeface="Times New Roman"/>
              </a:rPr>
              <a:t>must specify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identity </a:t>
            </a:r>
            <a:r>
              <a:rPr sz="1200" dirty="0">
                <a:latin typeface="Times New Roman"/>
                <a:cs typeface="Times New Roman"/>
              </a:rPr>
              <a:t>or  the address of the destination system and if Tx. System is itself a </a:t>
            </a:r>
            <a:r>
              <a:rPr sz="1200" spc="-5" dirty="0">
                <a:latin typeface="Times New Roman"/>
                <a:cs typeface="Times New Roman"/>
              </a:rPr>
              <a:t>system, </a:t>
            </a:r>
            <a:r>
              <a:rPr sz="1200" dirty="0">
                <a:latin typeface="Times New Roman"/>
                <a:cs typeface="Times New Roman"/>
              </a:rPr>
              <a:t>a proper  route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allocated </a:t>
            </a:r>
            <a:r>
              <a:rPr sz="1200" dirty="0">
                <a:latin typeface="Times New Roman"/>
                <a:cs typeface="Times New Roman"/>
              </a:rPr>
              <a:t>that the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take </a:t>
            </a:r>
            <a:r>
              <a:rPr sz="1200" dirty="0">
                <a:latin typeface="Times New Roman"/>
                <a:cs typeface="Times New Roman"/>
              </a:rPr>
              <a:t>in order to reach the desired  </a:t>
            </a:r>
            <a:r>
              <a:rPr sz="1200" spc="-5" dirty="0">
                <a:latin typeface="Times New Roman"/>
                <a:cs typeface="Times New Roman"/>
              </a:rPr>
              <a:t>destination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Recovery</a:t>
            </a:r>
            <a:endParaRPr sz="1200">
              <a:latin typeface="Times New Roman"/>
              <a:cs typeface="Times New Roman"/>
            </a:endParaRPr>
          </a:p>
          <a:p>
            <a:pPr marL="469900" marR="5080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If a data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interrupted </a:t>
            </a:r>
            <a:r>
              <a:rPr sz="1200" dirty="0">
                <a:latin typeface="Times New Roman"/>
                <a:cs typeface="Times New Roman"/>
              </a:rPr>
              <a:t>due to a </a:t>
            </a:r>
            <a:r>
              <a:rPr sz="1200" spc="-5" dirty="0">
                <a:latin typeface="Times New Roman"/>
                <a:cs typeface="Times New Roman"/>
              </a:rPr>
              <a:t>fault somewhere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the system,  </a:t>
            </a:r>
            <a:r>
              <a:rPr sz="1200" dirty="0">
                <a:latin typeface="Times New Roman"/>
                <a:cs typeface="Times New Roman"/>
              </a:rPr>
              <a:t>recovery techniques are needed. The </a:t>
            </a:r>
            <a:r>
              <a:rPr sz="1200" spc="-5" dirty="0">
                <a:latin typeface="Times New Roman"/>
                <a:cs typeface="Times New Roman"/>
              </a:rPr>
              <a:t>objective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either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resume </a:t>
            </a:r>
            <a:r>
              <a:rPr sz="1200" dirty="0">
                <a:latin typeface="Times New Roman"/>
                <a:cs typeface="Times New Roman"/>
              </a:rPr>
              <a:t>activity at the  point of interruption and to restore the </a:t>
            </a:r>
            <a:r>
              <a:rPr sz="1200" spc="-5" dirty="0">
                <a:latin typeface="Times New Roman"/>
                <a:cs typeface="Times New Roman"/>
              </a:rPr>
              <a:t>state </a:t>
            </a:r>
            <a:r>
              <a:rPr sz="1200" dirty="0">
                <a:latin typeface="Times New Roman"/>
                <a:cs typeface="Times New Roman"/>
              </a:rPr>
              <a:t>of the system to what it </a:t>
            </a:r>
            <a:r>
              <a:rPr sz="1200" spc="-5" dirty="0">
                <a:latin typeface="Times New Roman"/>
                <a:cs typeface="Times New Roman"/>
              </a:rPr>
              <a:t>was prior </a:t>
            </a:r>
            <a:r>
              <a:rPr sz="1200" dirty="0">
                <a:latin typeface="Times New Roman"/>
                <a:cs typeface="Times New Roman"/>
              </a:rPr>
              <a:t>to  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interruption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Security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6350" algn="just">
              <a:lnSpc>
                <a:spcPts val="138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Security is very </a:t>
            </a:r>
            <a:r>
              <a:rPr sz="1200" spc="-5" dirty="0">
                <a:latin typeface="Times New Roman"/>
                <a:cs typeface="Times New Roman"/>
              </a:rPr>
              <a:t>important </a:t>
            </a:r>
            <a:r>
              <a:rPr sz="1200" dirty="0">
                <a:latin typeface="Times New Roman"/>
                <a:cs typeface="Times New Roman"/>
              </a:rPr>
              <a:t>issue in a Data </a:t>
            </a:r>
            <a:r>
              <a:rPr sz="1200" spc="-5" dirty="0">
                <a:latin typeface="Times New Roman"/>
                <a:cs typeface="Times New Roman"/>
              </a:rPr>
              <a:t>Communication System. </a:t>
            </a:r>
            <a:r>
              <a:rPr sz="1200" dirty="0">
                <a:latin typeface="Times New Roman"/>
                <a:cs typeface="Times New Roman"/>
              </a:rPr>
              <a:t>The sender  needs to be assured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Only the Intended receiver receives the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Data is </a:t>
            </a:r>
            <a:r>
              <a:rPr sz="1200" spc="-5" dirty="0">
                <a:latin typeface="Times New Roman"/>
                <a:cs typeface="Times New Roman"/>
              </a:rPr>
              <a:t>delivered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unaltered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Introduction to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Protocol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</a:pP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Networks,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occurs between two </a:t>
            </a:r>
            <a:r>
              <a:rPr sz="1200" spc="-5" dirty="0">
                <a:latin typeface="Times New Roman"/>
                <a:cs typeface="Times New Roman"/>
              </a:rPr>
              <a:t>entities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different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Entity is </a:t>
            </a:r>
            <a:r>
              <a:rPr sz="1200" spc="-5" dirty="0">
                <a:latin typeface="Times New Roman"/>
                <a:cs typeface="Times New Roman"/>
              </a:rPr>
              <a:t>anything sending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receiving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information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is a physical object containing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than one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entities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23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0300" y="445007"/>
            <a:ext cx="5531485" cy="897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53355" algn="l"/>
              </a:tabLst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	</a:t>
            </a: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ts val="1380"/>
              </a:lnSpc>
              <a:spcBef>
                <a:spcPts val="875"/>
              </a:spcBef>
            </a:pPr>
            <a:r>
              <a:rPr sz="1200" spc="-5" dirty="0">
                <a:latin typeface="Times New Roman"/>
                <a:cs typeface="Times New Roman"/>
              </a:rPr>
              <a:t>Now, </a:t>
            </a:r>
            <a:r>
              <a:rPr sz="1200" dirty="0">
                <a:latin typeface="Times New Roman"/>
                <a:cs typeface="Times New Roman"/>
              </a:rPr>
              <a:t>two entities in </a:t>
            </a:r>
            <a:r>
              <a:rPr sz="1200" spc="-5" dirty="0">
                <a:latin typeface="Times New Roman"/>
                <a:cs typeface="Times New Roman"/>
              </a:rPr>
              <a:t>different systems </a:t>
            </a:r>
            <a:r>
              <a:rPr sz="1200" dirty="0">
                <a:latin typeface="Times New Roman"/>
                <a:cs typeface="Times New Roman"/>
              </a:rPr>
              <a:t>cannot just send data and expect to be understood.  For communication to </a:t>
            </a:r>
            <a:r>
              <a:rPr sz="1200" spc="-5" dirty="0">
                <a:latin typeface="Times New Roman"/>
                <a:cs typeface="Times New Roman"/>
              </a:rPr>
              <a:t>occur, these </a:t>
            </a:r>
            <a:r>
              <a:rPr sz="1200" dirty="0">
                <a:latin typeface="Times New Roman"/>
                <a:cs typeface="Times New Roman"/>
              </a:rPr>
              <a:t>entities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agree on 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b="1" spc="-5" dirty="0">
                <a:latin typeface="Times New Roman"/>
                <a:cs typeface="Times New Roman"/>
              </a:rPr>
              <a:t>PROTOCOLS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discussed earlier</a:t>
            </a:r>
            <a:r>
              <a:rPr sz="1200" b="1" dirty="0">
                <a:latin typeface="Times New Roman"/>
                <a:cs typeface="Times New Roman"/>
              </a:rPr>
              <a:t>, </a:t>
            </a:r>
            <a:r>
              <a:rPr sz="1200" b="1" spc="-5" dirty="0">
                <a:latin typeface="Times New Roman"/>
                <a:cs typeface="Times New Roman"/>
              </a:rPr>
              <a:t>“Protocol </a:t>
            </a:r>
            <a:r>
              <a:rPr sz="1200" b="1" dirty="0">
                <a:latin typeface="Times New Roman"/>
                <a:cs typeface="Times New Roman"/>
              </a:rPr>
              <a:t>is a set of </a:t>
            </a:r>
            <a:r>
              <a:rPr sz="1200" b="1" spc="-5" dirty="0">
                <a:latin typeface="Times New Roman"/>
                <a:cs typeface="Times New Roman"/>
              </a:rPr>
              <a:t>rules </a:t>
            </a:r>
            <a:r>
              <a:rPr sz="1200" b="1" dirty="0">
                <a:latin typeface="Times New Roman"/>
                <a:cs typeface="Times New Roman"/>
              </a:rPr>
              <a:t>governing</a:t>
            </a:r>
            <a:r>
              <a:rPr sz="1200" b="1" spc="-7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communication”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computers </a:t>
            </a:r>
            <a:r>
              <a:rPr sz="1200" dirty="0">
                <a:latin typeface="Times New Roman"/>
                <a:cs typeface="Times New Roman"/>
              </a:rPr>
              <a:t>cannot just send bit </a:t>
            </a:r>
            <a:r>
              <a:rPr sz="1200" spc="-5" dirty="0">
                <a:latin typeface="Times New Roman"/>
                <a:cs typeface="Times New Roman"/>
              </a:rPr>
              <a:t>streams </a:t>
            </a:r>
            <a:r>
              <a:rPr sz="1200" dirty="0">
                <a:latin typeface="Times New Roman"/>
                <a:cs typeface="Times New Roman"/>
              </a:rPr>
              <a:t>to each </a:t>
            </a:r>
            <a:r>
              <a:rPr sz="1200" spc="-5" dirty="0">
                <a:latin typeface="Times New Roman"/>
                <a:cs typeface="Times New Roman"/>
              </a:rPr>
              <a:t>other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expect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be  </a:t>
            </a:r>
            <a:r>
              <a:rPr sz="1200" dirty="0">
                <a:latin typeface="Times New Roman"/>
                <a:cs typeface="Times New Roman"/>
              </a:rPr>
              <a:t>understood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4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Entities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agree on 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927100" lvl="1" indent="-228600">
              <a:lnSpc>
                <a:spcPct val="100000"/>
              </a:lnSpc>
              <a:spcBef>
                <a:spcPts val="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Example French and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German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Protocol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defines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What is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Communicated?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it is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Communicated?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When it 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Communicated?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b="1" spc="-5" dirty="0">
                <a:latin typeface="Times New Roman"/>
                <a:cs typeface="Times New Roman"/>
              </a:rPr>
              <a:t>KEY elements of a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PROTOCOL</a:t>
            </a: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Syntax: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Represents the Structure or the </a:t>
            </a:r>
            <a:r>
              <a:rPr sz="1200" spc="-5" dirty="0">
                <a:latin typeface="Times New Roman"/>
                <a:cs typeface="Times New Roman"/>
              </a:rPr>
              <a:t>format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Meaning the order in which data is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presented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75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First eight bits to be Sender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75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Next eight to be </a:t>
            </a:r>
            <a:r>
              <a:rPr sz="1200" spc="-5" dirty="0">
                <a:latin typeface="Times New Roman"/>
                <a:cs typeface="Times New Roman"/>
              </a:rPr>
              <a:t>Receiver’s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Address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Rest to be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Semantics: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Refer to the Meaning of each section of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is a </a:t>
            </a:r>
            <a:r>
              <a:rPr sz="1200" spc="-5" dirty="0">
                <a:latin typeface="Times New Roman"/>
                <a:cs typeface="Times New Roman"/>
              </a:rPr>
              <a:t>particular pattern </a:t>
            </a:r>
            <a:r>
              <a:rPr sz="1200" dirty="0">
                <a:latin typeface="Times New Roman"/>
                <a:cs typeface="Times New Roman"/>
              </a:rPr>
              <a:t>to be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interpreted?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What action should be taken </a:t>
            </a:r>
            <a:r>
              <a:rPr sz="1200" spc="-5" dirty="0">
                <a:latin typeface="Times New Roman"/>
                <a:cs typeface="Times New Roman"/>
              </a:rPr>
              <a:t>based on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interpretation?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</a:t>
            </a:r>
            <a:endParaRPr sz="1200">
              <a:latin typeface="Times New Roman"/>
              <a:cs typeface="Times New Roman"/>
            </a:endParaRPr>
          </a:p>
          <a:p>
            <a:pPr marL="927100" marR="508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an address </a:t>
            </a:r>
            <a:r>
              <a:rPr sz="1200" spc="-5" dirty="0">
                <a:latin typeface="Times New Roman"/>
                <a:cs typeface="Times New Roman"/>
              </a:rPr>
              <a:t>identify </a:t>
            </a:r>
            <a:r>
              <a:rPr sz="1200" dirty="0">
                <a:latin typeface="Times New Roman"/>
                <a:cs typeface="Times New Roman"/>
              </a:rPr>
              <a:t>the route to be taken or the final destination of the  </a:t>
            </a:r>
            <a:r>
              <a:rPr sz="1200" spc="-5" dirty="0">
                <a:latin typeface="Times New Roman"/>
                <a:cs typeface="Times New Roman"/>
              </a:rPr>
              <a:t>message?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5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Timing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>
              <a:lnSpc>
                <a:spcPts val="1410"/>
              </a:lnSpc>
            </a:pPr>
            <a:r>
              <a:rPr sz="1200" spc="-5" dirty="0">
                <a:latin typeface="Times New Roman"/>
                <a:cs typeface="Times New Roman"/>
              </a:rPr>
              <a:t>Refers </a:t>
            </a:r>
            <a:r>
              <a:rPr sz="1200" dirty="0">
                <a:latin typeface="Times New Roman"/>
                <a:cs typeface="Times New Roman"/>
              </a:rPr>
              <a:t>to 2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characteristics: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data should be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sent?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fast it should be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sent?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6985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If sender produces data at 100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Mbps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But Receiver can only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data at 1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Mbps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TX. will </a:t>
            </a:r>
            <a:r>
              <a:rPr sz="1200" spc="-5" dirty="0">
                <a:latin typeface="Times New Roman"/>
                <a:cs typeface="Times New Roman"/>
              </a:rPr>
              <a:t>overload receiver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will 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lost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72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716"/>
            <a:ext cx="5531485" cy="133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Protocol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Architecture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Instead of having a single Module for </a:t>
            </a:r>
            <a:r>
              <a:rPr sz="1200" spc="-5" dirty="0">
                <a:latin typeface="Times New Roman"/>
                <a:cs typeface="Times New Roman"/>
              </a:rPr>
              <a:t>performing </a:t>
            </a:r>
            <a:r>
              <a:rPr sz="1200" dirty="0">
                <a:latin typeface="Times New Roman"/>
                <a:cs typeface="Times New Roman"/>
              </a:rPr>
              <a:t>communication, there is a structured set  of </a:t>
            </a:r>
            <a:r>
              <a:rPr sz="1200" spc="-5" dirty="0">
                <a:latin typeface="Times New Roman"/>
                <a:cs typeface="Times New Roman"/>
              </a:rPr>
              <a:t>modules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implement communications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function”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15"/>
              </a:lnSpc>
            </a:pPr>
            <a:r>
              <a:rPr sz="1200" dirty="0">
                <a:latin typeface="Times New Roman"/>
                <a:cs typeface="Times New Roman"/>
              </a:rPr>
              <a:t>This structure is called </a:t>
            </a:r>
            <a:r>
              <a:rPr sz="1200" spc="-5" dirty="0">
                <a:latin typeface="Times New Roman"/>
                <a:cs typeface="Times New Roman"/>
              </a:rPr>
              <a:t>Protocol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Architecture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Let’s </a:t>
            </a:r>
            <a:r>
              <a:rPr sz="1200" spc="-5" dirty="0">
                <a:latin typeface="Times New Roman"/>
                <a:cs typeface="Times New Roman"/>
              </a:rPr>
              <a:t>explain </a:t>
            </a:r>
            <a:r>
              <a:rPr sz="1200" dirty="0">
                <a:latin typeface="Times New Roman"/>
                <a:cs typeface="Times New Roman"/>
              </a:rPr>
              <a:t>it by an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of File transfer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Simplified File Transfer</a:t>
            </a:r>
            <a:r>
              <a:rPr sz="1400" b="1" u="heavy" spc="4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Architecture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6" y="4391901"/>
            <a:ext cx="8763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•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900" y="4557521"/>
            <a:ext cx="362648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In the above </a:t>
            </a: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transfer </a:t>
            </a:r>
            <a:r>
              <a:rPr sz="1200" dirty="0">
                <a:latin typeface="Times New Roman"/>
                <a:cs typeface="Times New Roman"/>
              </a:rPr>
              <a:t>could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three</a:t>
            </a:r>
            <a:r>
              <a:rPr sz="1200" spc="-10" dirty="0">
                <a:latin typeface="Times New Roman"/>
                <a:cs typeface="Times New Roman"/>
              </a:rPr>
              <a:t> modules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" y="4908041"/>
            <a:ext cx="5531485" cy="457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File </a:t>
            </a:r>
            <a:r>
              <a:rPr sz="1200" spc="-5" dirty="0">
                <a:latin typeface="Times New Roman"/>
                <a:cs typeface="Times New Roman"/>
              </a:rPr>
              <a:t>transfer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application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Communication service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Network access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module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File </a:t>
            </a:r>
            <a:r>
              <a:rPr sz="1200" b="1" spc="-5" dirty="0">
                <a:latin typeface="Times New Roman"/>
                <a:cs typeface="Times New Roman"/>
              </a:rPr>
              <a:t>transfer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application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241300" algn="just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File Transfer contains all of the logic is </a:t>
            </a:r>
            <a:r>
              <a:rPr sz="1200" spc="-5" dirty="0">
                <a:latin typeface="Times New Roman"/>
                <a:cs typeface="Times New Roman"/>
              </a:rPr>
              <a:t>unique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file transfer </a:t>
            </a:r>
            <a:r>
              <a:rPr sz="1200" dirty="0">
                <a:latin typeface="Times New Roman"/>
                <a:cs typeface="Times New Roman"/>
              </a:rPr>
              <a:t>application </a:t>
            </a:r>
            <a:r>
              <a:rPr sz="1200" spc="-5" dirty="0">
                <a:latin typeface="Times New Roman"/>
                <a:cs typeface="Times New Roman"/>
              </a:rPr>
              <a:t>such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Transmitting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passwords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File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Commands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Checking File System on other </a:t>
            </a:r>
            <a:r>
              <a:rPr sz="1200" spc="-5" dirty="0">
                <a:latin typeface="Times New Roman"/>
                <a:cs typeface="Times New Roman"/>
              </a:rPr>
              <a:t>machine </a:t>
            </a:r>
            <a:r>
              <a:rPr sz="1200" dirty="0">
                <a:latin typeface="Times New Roman"/>
                <a:cs typeface="Times New Roman"/>
              </a:rPr>
              <a:t>if it is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ready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Check File System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Compatibility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File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records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Communication service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module</a:t>
            </a:r>
            <a:endParaRPr sz="1200">
              <a:latin typeface="Times New Roman"/>
              <a:cs typeface="Times New Roman"/>
            </a:endParaRPr>
          </a:p>
          <a:p>
            <a:pPr marL="241300" marR="5080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Instead of allowing File Transfer Module to deal with actual transfer of data and  commands,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separate </a:t>
            </a:r>
            <a:r>
              <a:rPr sz="1200" dirty="0">
                <a:latin typeface="Times New Roman"/>
                <a:cs typeface="Times New Roman"/>
              </a:rPr>
              <a:t>module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this transfer. This </a:t>
            </a:r>
            <a:r>
              <a:rPr sz="1200" spc="-5" dirty="0">
                <a:latin typeface="Times New Roman"/>
                <a:cs typeface="Times New Roman"/>
              </a:rPr>
              <a:t>module must make  </a:t>
            </a:r>
            <a:r>
              <a:rPr sz="1200" dirty="0">
                <a:latin typeface="Times New Roman"/>
                <a:cs typeface="Times New Roman"/>
              </a:rPr>
              <a:t>sure that the receiver system is ready to receive and look into the reliable exchange of  data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Network </a:t>
            </a:r>
            <a:r>
              <a:rPr sz="1200" b="1" dirty="0">
                <a:latin typeface="Times New Roman"/>
                <a:cs typeface="Times New Roman"/>
              </a:rPr>
              <a:t>access</a:t>
            </a:r>
            <a:r>
              <a:rPr sz="1200" b="1" spc="-7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module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241300" marR="5080" algn="just">
              <a:lnSpc>
                <a:spcPts val="138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Nature of the exchange between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is independent of the network that connects  </a:t>
            </a:r>
            <a:r>
              <a:rPr sz="1200" spc="-5" dirty="0">
                <a:latin typeface="Times New Roman"/>
                <a:cs typeface="Times New Roman"/>
              </a:rPr>
              <a:t>them. </a:t>
            </a:r>
            <a:r>
              <a:rPr sz="1200" dirty="0">
                <a:latin typeface="Times New Roman"/>
                <a:cs typeface="Times New Roman"/>
              </a:rPr>
              <a:t>That allows us to have a 3rd </a:t>
            </a:r>
            <a:r>
              <a:rPr sz="1200" spc="-5" dirty="0">
                <a:latin typeface="Times New Roman"/>
                <a:cs typeface="Times New Roman"/>
              </a:rPr>
              <a:t>module </a:t>
            </a:r>
            <a:r>
              <a:rPr sz="1200" dirty="0">
                <a:latin typeface="Times New Roman"/>
                <a:cs typeface="Times New Roman"/>
              </a:rPr>
              <a:t>that handles the details of the Network  interface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interacts </a:t>
            </a:r>
            <a:r>
              <a:rPr sz="1200" spc="-5" dirty="0">
                <a:latin typeface="Times New Roman"/>
                <a:cs typeface="Times New Roman"/>
              </a:rPr>
              <a:t>with the </a:t>
            </a:r>
            <a:r>
              <a:rPr sz="1200" dirty="0">
                <a:latin typeface="Times New Roman"/>
                <a:cs typeface="Times New Roman"/>
              </a:rPr>
              <a:t>network. If </a:t>
            </a:r>
            <a:r>
              <a:rPr sz="1200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be used </a:t>
            </a:r>
            <a:r>
              <a:rPr sz="1200" dirty="0">
                <a:latin typeface="Times New Roman"/>
                <a:cs typeface="Times New Roman"/>
              </a:rPr>
              <a:t>changes, only Network  access </a:t>
            </a:r>
            <a:r>
              <a:rPr sz="1200" spc="-5" dirty="0">
                <a:latin typeface="Times New Roman"/>
                <a:cs typeface="Times New Roman"/>
              </a:rPr>
              <a:t>Module </a:t>
            </a:r>
            <a:r>
              <a:rPr sz="1200" dirty="0">
                <a:latin typeface="Times New Roman"/>
                <a:cs typeface="Times New Roman"/>
              </a:rPr>
              <a:t>has 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change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2228850"/>
            <a:ext cx="5143500" cy="2340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64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2716"/>
            <a:ext cx="5532120" cy="875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Characteristics of a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Protocol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Direct 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indirect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Monolithic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structured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Symmetric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asymmetric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Standard or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nonstandard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698500" indent="-4572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Direct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share a point to point link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can </a:t>
            </a:r>
            <a:r>
              <a:rPr sz="1200" spc="-5" dirty="0">
                <a:latin typeface="Times New Roman"/>
                <a:cs typeface="Times New Roman"/>
              </a:rPr>
              <a:t>pass </a:t>
            </a:r>
            <a:r>
              <a:rPr sz="1200" dirty="0">
                <a:latin typeface="Times New Roman"/>
                <a:cs typeface="Times New Roman"/>
              </a:rPr>
              <a:t>without intervening active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agent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Simple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Indirect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Switched networks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Interne </a:t>
            </a:r>
            <a:r>
              <a:rPr sz="1200" dirty="0">
                <a:latin typeface="Times New Roman"/>
                <a:cs typeface="Times New Roman"/>
              </a:rPr>
              <a:t>works 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internets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Data transfer depend on other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entities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Complex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Monolithic </a:t>
            </a:r>
            <a:r>
              <a:rPr sz="1200" b="1" dirty="0">
                <a:latin typeface="Times New Roman"/>
                <a:cs typeface="Times New Roman"/>
              </a:rPr>
              <a:t>or</a:t>
            </a:r>
            <a:r>
              <a:rPr sz="1200" b="1" spc="-7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Structured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Communications is a complex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complex </a:t>
            </a:r>
            <a:r>
              <a:rPr sz="1200" dirty="0">
                <a:latin typeface="Times New Roman"/>
                <a:cs typeface="Times New Roman"/>
              </a:rPr>
              <a:t>for single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unit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Structured design breaks down problem into smaller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units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Layered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endParaRPr sz="1200">
              <a:latin typeface="Times New Roman"/>
              <a:cs typeface="Times New Roman"/>
            </a:endParaRPr>
          </a:p>
          <a:p>
            <a:pPr marL="698500" marR="3326129" indent="-457200">
              <a:lnSpc>
                <a:spcPct val="191700"/>
              </a:lnSpc>
              <a:spcBef>
                <a:spcPts val="10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Symmetric </a:t>
            </a:r>
            <a:r>
              <a:rPr sz="1200" b="1" dirty="0">
                <a:latin typeface="Times New Roman"/>
                <a:cs typeface="Times New Roman"/>
              </a:rPr>
              <a:t>or </a:t>
            </a:r>
            <a:r>
              <a:rPr sz="1200" b="1" spc="-5" dirty="0">
                <a:latin typeface="Times New Roman"/>
                <a:cs typeface="Times New Roman"/>
              </a:rPr>
              <a:t>Asymmetric  Symmetric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7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Communication between peer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entities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R="3330575" algn="ctr">
              <a:lnSpc>
                <a:spcPts val="1405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Asymmetric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05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Client/server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Standard or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Nonstandard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0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Nonstandard </a:t>
            </a:r>
            <a:r>
              <a:rPr sz="1200" spc="-5" dirty="0">
                <a:latin typeface="Times New Roman"/>
                <a:cs typeface="Times New Roman"/>
              </a:rPr>
              <a:t>protocols built for specific computers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b="1" spc="-5" dirty="0">
                <a:latin typeface="Times New Roman"/>
                <a:cs typeface="Times New Roman"/>
              </a:rPr>
              <a:t>Summary</a:t>
            </a: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ts val="1375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Communication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Protocols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Protocol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Architecture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Characteristics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eiryo"/>
              <a:buChar char="*"/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 marL="469900" marR="6985" indent="-228600">
              <a:lnSpc>
                <a:spcPts val="1380"/>
              </a:lnSpc>
              <a:spcBef>
                <a:spcPts val="60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 1.4 “Data Communications and Networking” 4th Edition by Behrouz </a:t>
            </a:r>
            <a:r>
              <a:rPr sz="1200" spc="-5" dirty="0">
                <a:latin typeface="Times New Roman"/>
                <a:cs typeface="Times New Roman"/>
              </a:rPr>
              <a:t>A.  </a:t>
            </a:r>
            <a:r>
              <a:rPr sz="1200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Sections </a:t>
            </a:r>
            <a:r>
              <a:rPr sz="1200" spc="-5" dirty="0">
                <a:latin typeface="Times New Roman"/>
                <a:cs typeface="Times New Roman"/>
              </a:rPr>
              <a:t>1.1,2.1 </a:t>
            </a:r>
            <a:r>
              <a:rPr sz="1200" dirty="0">
                <a:latin typeface="Times New Roman"/>
                <a:cs typeface="Times New Roman"/>
              </a:rPr>
              <a:t>“Data and </a:t>
            </a:r>
            <a:r>
              <a:rPr sz="1200" spc="-5" dirty="0">
                <a:latin typeface="Times New Roman"/>
                <a:cs typeface="Times New Roman"/>
              </a:rPr>
              <a:t>Computer </a:t>
            </a:r>
            <a:r>
              <a:rPr sz="1200" dirty="0">
                <a:latin typeface="Times New Roman"/>
                <a:cs typeface="Times New Roman"/>
              </a:rPr>
              <a:t>Communication” </a:t>
            </a:r>
            <a:r>
              <a:rPr sz="1200" spc="-5" dirty="0">
                <a:latin typeface="Times New Roman"/>
                <a:cs typeface="Times New Roman"/>
              </a:rPr>
              <a:t>6th </a:t>
            </a:r>
            <a:r>
              <a:rPr sz="1200" dirty="0">
                <a:latin typeface="Times New Roman"/>
                <a:cs typeface="Times New Roman"/>
              </a:rPr>
              <a:t>Edition by </a:t>
            </a:r>
            <a:r>
              <a:rPr sz="1200" spc="-5" dirty="0">
                <a:latin typeface="Times New Roman"/>
                <a:cs typeface="Times New Roman"/>
              </a:rPr>
              <a:t>William  </a:t>
            </a:r>
            <a:r>
              <a:rPr sz="1200" dirty="0">
                <a:latin typeface="Times New Roman"/>
                <a:cs typeface="Times New Roman"/>
              </a:rPr>
              <a:t>Stallings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42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902716"/>
            <a:ext cx="5304155" cy="8722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INTRODUCTION TO DATA</a:t>
            </a:r>
            <a:r>
              <a:rPr sz="1400" b="1" u="heavy" spc="2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COMMUNICATION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ts val="1885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DEFINITION OF DATA</a:t>
            </a:r>
            <a:r>
              <a:rPr sz="1600" b="1" u="heavy" spc="-40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COMMUNICATION</a:t>
            </a:r>
            <a:endParaRPr sz="1600" dirty="0">
              <a:latin typeface="Times New Roman"/>
              <a:cs typeface="Times New Roman"/>
            </a:endParaRPr>
          </a:p>
          <a:p>
            <a:pPr marL="12700" marR="6985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“Data Communication is the </a:t>
            </a:r>
            <a:r>
              <a:rPr sz="1200" b="1" i="1" u="heavy" dirty="0">
                <a:latin typeface="Times New Roman"/>
                <a:cs typeface="Times New Roman"/>
              </a:rPr>
              <a:t>exchange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b="1" i="1" u="heavy" dirty="0">
                <a:latin typeface="Times New Roman"/>
                <a:cs typeface="Times New Roman"/>
              </a:rPr>
              <a:t>Information </a:t>
            </a:r>
            <a:r>
              <a:rPr sz="1200" spc="-5" dirty="0">
                <a:latin typeface="Times New Roman"/>
                <a:cs typeface="Times New Roman"/>
              </a:rPr>
              <a:t>from one </a:t>
            </a:r>
            <a:r>
              <a:rPr sz="1200" b="1" i="1" u="heavy" dirty="0">
                <a:latin typeface="Times New Roman"/>
                <a:cs typeface="Times New Roman"/>
              </a:rPr>
              <a:t>entity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other  </a:t>
            </a:r>
            <a:r>
              <a:rPr sz="1200" dirty="0">
                <a:latin typeface="Times New Roman"/>
                <a:cs typeface="Times New Roman"/>
              </a:rPr>
              <a:t>using a </a:t>
            </a:r>
            <a:r>
              <a:rPr sz="1200" b="1" i="1" u="heavy" dirty="0">
                <a:latin typeface="Times New Roman"/>
                <a:cs typeface="Times New Roman"/>
              </a:rPr>
              <a:t>Transmission</a:t>
            </a:r>
            <a:r>
              <a:rPr sz="1200" b="1" i="1" u="heavy" spc="-85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Medium</a:t>
            </a:r>
            <a:r>
              <a:rPr sz="1200" spc="-5" dirty="0">
                <a:latin typeface="Times New Roman"/>
                <a:cs typeface="Times New Roman"/>
              </a:rPr>
              <a:t>”.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b="1" spc="-5" dirty="0">
                <a:latin typeface="Times New Roman"/>
                <a:cs typeface="Times New Roman"/>
              </a:rPr>
              <a:t>DEFINITION OF DATA COMMUNICATION</a:t>
            </a:r>
            <a:r>
              <a:rPr sz="1400" b="1" spc="4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(Cont’d)</a:t>
            </a:r>
            <a:endParaRPr sz="1400" dirty="0">
              <a:latin typeface="Times New Roman"/>
              <a:cs typeface="Times New Roman"/>
            </a:endParaRPr>
          </a:p>
          <a:p>
            <a:pPr marL="12700" marR="8255">
              <a:lnSpc>
                <a:spcPts val="1370"/>
              </a:lnSpc>
              <a:spcBef>
                <a:spcPts val="65"/>
              </a:spcBef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you can clearly notice, the definition of Data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although </a:t>
            </a:r>
            <a:r>
              <a:rPr sz="1200" spc="-5" dirty="0">
                <a:latin typeface="Times New Roman"/>
                <a:cs typeface="Times New Roman"/>
              </a:rPr>
              <a:t>Simple  </a:t>
            </a:r>
            <a:r>
              <a:rPr sz="1200" dirty="0">
                <a:latin typeface="Times New Roman"/>
                <a:cs typeface="Times New Roman"/>
              </a:rPr>
              <a:t>leaves </a:t>
            </a:r>
            <a:r>
              <a:rPr sz="1200" spc="-5" dirty="0">
                <a:latin typeface="Times New Roman"/>
                <a:cs typeface="Times New Roman"/>
              </a:rPr>
              <a:t>many </a:t>
            </a:r>
            <a:r>
              <a:rPr sz="1200" dirty="0">
                <a:latin typeface="Times New Roman"/>
                <a:cs typeface="Times New Roman"/>
              </a:rPr>
              <a:t>questions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unanswered: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927100" indent="-228600" algn="just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Exchange??????</a:t>
            </a:r>
          </a:p>
          <a:p>
            <a:pPr marL="927100" indent="-228600" algn="just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Information?????</a:t>
            </a:r>
            <a:endParaRPr sz="1200" dirty="0">
              <a:latin typeface="Times New Roman"/>
              <a:cs typeface="Times New Roman"/>
            </a:endParaRPr>
          </a:p>
          <a:p>
            <a:pPr marL="927100" indent="-228600" algn="just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Entities???????</a:t>
            </a:r>
            <a:endParaRPr sz="1200" dirty="0">
              <a:latin typeface="Times New Roman"/>
              <a:cs typeface="Times New Roman"/>
            </a:endParaRPr>
          </a:p>
          <a:p>
            <a:pPr marL="927100" indent="-228600" algn="just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Transmission????</a:t>
            </a:r>
            <a:endParaRPr sz="1200" dirty="0">
              <a:latin typeface="Times New Roman"/>
              <a:cs typeface="Times New Roman"/>
            </a:endParaRPr>
          </a:p>
          <a:p>
            <a:pPr marL="927100" indent="-228600" algn="just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Medium????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will try to answer all </a:t>
            </a:r>
            <a:r>
              <a:rPr sz="1200" spc="-5" dirty="0">
                <a:latin typeface="Times New Roman"/>
                <a:cs typeface="Times New Roman"/>
              </a:rPr>
              <a:t>these </a:t>
            </a:r>
            <a:r>
              <a:rPr sz="1200" dirty="0">
                <a:latin typeface="Times New Roman"/>
                <a:cs typeface="Times New Roman"/>
              </a:rPr>
              <a:t>Questions in this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Course</a:t>
            </a: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sz="1400" b="1" spc="-5" dirty="0">
                <a:latin typeface="Times New Roman"/>
                <a:cs typeface="Times New Roman"/>
              </a:rPr>
              <a:t>History of Data Communication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latin typeface="Times New Roman"/>
                <a:cs typeface="Times New Roman"/>
              </a:rPr>
              <a:t>Data communications history represents a blend of histories,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history of the </a:t>
            </a:r>
            <a:r>
              <a:rPr sz="1200" spc="-5" dirty="0">
                <a:latin typeface="Times New Roman"/>
                <a:cs typeface="Times New Roman"/>
              </a:rPr>
              <a:t>telecommunications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industry</a:t>
            </a: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history of data communications,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history of the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Internet</a:t>
            </a:r>
          </a:p>
          <a:p>
            <a:pPr>
              <a:lnSpc>
                <a:spcPct val="100000"/>
              </a:lnSpc>
              <a:spcBef>
                <a:spcPts val="50"/>
              </a:spcBef>
              <a:buFont typeface="Meiryo"/>
              <a:buChar char="➢"/>
            </a:pPr>
            <a:endParaRPr sz="1100" dirty="0">
              <a:latin typeface="Times New Roman"/>
              <a:cs typeface="Times New Roman"/>
            </a:endParaRPr>
          </a:p>
          <a:p>
            <a:pPr marL="927100" lvl="1" indent="-228600" algn="just">
              <a:lnSpc>
                <a:spcPts val="1645"/>
              </a:lnSpc>
              <a:buFont typeface="Meiryo"/>
              <a:buChar char="❖"/>
              <a:tabLst>
                <a:tab pos="9271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Telegraph 1837 Samuel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Morse</a:t>
            </a:r>
            <a:endParaRPr sz="1400" dirty="0">
              <a:latin typeface="Times New Roman"/>
              <a:cs typeface="Times New Roman"/>
            </a:endParaRPr>
          </a:p>
          <a:p>
            <a:pPr marL="698500" marR="6985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Modern telecommunication industry began in 1837 with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invention of  the telegraph by </a:t>
            </a:r>
            <a:r>
              <a:rPr sz="1200" spc="-5" dirty="0">
                <a:latin typeface="Times New Roman"/>
                <a:cs typeface="Times New Roman"/>
              </a:rPr>
              <a:t>Samuel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Morse</a:t>
            </a: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698500" marR="5080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This led to building a </a:t>
            </a:r>
            <a:r>
              <a:rPr sz="1200" spc="-5" dirty="0">
                <a:latin typeface="Times New Roman"/>
                <a:cs typeface="Times New Roman"/>
              </a:rPr>
              <a:t>telecommunications </a:t>
            </a:r>
            <a:r>
              <a:rPr sz="1200" dirty="0">
                <a:latin typeface="Times New Roman"/>
                <a:cs typeface="Times New Roman"/>
              </a:rPr>
              <a:t>infrastructure of poles and wires  as well as to the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communication hardware and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protocols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927100" lvl="1" indent="-228600" algn="just">
              <a:lnSpc>
                <a:spcPts val="1639"/>
              </a:lnSpc>
              <a:buFont typeface="Meiryo"/>
              <a:buChar char="❖"/>
              <a:tabLst>
                <a:tab pos="9271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Telephone 1876 Alexander Graham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Bell</a:t>
            </a:r>
            <a:endParaRPr sz="1400" dirty="0">
              <a:latin typeface="Times New Roman"/>
              <a:cs typeface="Times New Roman"/>
            </a:endParaRPr>
          </a:p>
          <a:p>
            <a:pPr marL="698500" marR="6985" algn="just">
              <a:lnSpc>
                <a:spcPts val="13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Invention of telephone by Alexander Graham Bell in 1876 and the 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wireless communication technology by Guglielmo  Marconi in the 1890s set the stage for today’s communication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industry</a:t>
            </a:r>
          </a:p>
          <a:p>
            <a:pPr marL="698500" algn="just">
              <a:lnSpc>
                <a:spcPts val="1550"/>
              </a:lnSpc>
            </a:pPr>
            <a:r>
              <a:rPr sz="1400" spc="-155" dirty="0">
                <a:latin typeface="Meiryo"/>
                <a:cs typeface="Meiryo"/>
              </a:rPr>
              <a:t>❖  </a:t>
            </a:r>
            <a:r>
              <a:rPr sz="1400" b="1" spc="-5" dirty="0">
                <a:latin typeface="Times New Roman"/>
                <a:cs typeface="Times New Roman"/>
              </a:rPr>
              <a:t>By</a:t>
            </a:r>
            <a:r>
              <a:rPr sz="1400" b="1" spc="-16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1950’s</a:t>
            </a:r>
            <a:endParaRPr sz="1400" dirty="0">
              <a:latin typeface="Times New Roman"/>
              <a:cs typeface="Times New Roman"/>
            </a:endParaRPr>
          </a:p>
          <a:p>
            <a:pPr marL="698500" marR="6985">
              <a:lnSpc>
                <a:spcPts val="138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By 1950s, telephone and telegraph companies had developed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network of  </a:t>
            </a:r>
            <a:r>
              <a:rPr sz="1200" dirty="0">
                <a:latin typeface="Times New Roman"/>
                <a:cs typeface="Times New Roman"/>
              </a:rPr>
              <a:t>communication facilities </a:t>
            </a:r>
            <a:r>
              <a:rPr sz="1200" spc="-5" dirty="0">
                <a:latin typeface="Times New Roman"/>
                <a:cs typeface="Times New Roman"/>
              </a:rPr>
              <a:t>throughout </a:t>
            </a:r>
            <a:r>
              <a:rPr sz="1200" dirty="0">
                <a:latin typeface="Times New Roman"/>
                <a:cs typeface="Times New Roman"/>
              </a:rPr>
              <a:t>the industrialized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world</a:t>
            </a:r>
          </a:p>
          <a:p>
            <a:pPr marL="698500" algn="just">
              <a:lnSpc>
                <a:spcPts val="1555"/>
              </a:lnSpc>
            </a:pPr>
            <a:r>
              <a:rPr sz="1400" spc="-155" dirty="0">
                <a:latin typeface="Meiryo"/>
                <a:cs typeface="Meiryo"/>
              </a:rPr>
              <a:t>❖</a:t>
            </a:r>
            <a:r>
              <a:rPr sz="1400" spc="-5" dirty="0">
                <a:latin typeface="Meiryo"/>
                <a:cs typeface="Meiryo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1970’S</a:t>
            </a:r>
            <a:endParaRPr sz="1400" dirty="0">
              <a:latin typeface="Times New Roman"/>
              <a:cs typeface="Times New Roman"/>
            </a:endParaRPr>
          </a:p>
          <a:p>
            <a:pPr marL="698500" marR="5080" algn="just">
              <a:lnSpc>
                <a:spcPct val="95600"/>
              </a:lnSpc>
              <a:spcBef>
                <a:spcPts val="25"/>
              </a:spcBef>
            </a:pPr>
            <a:r>
              <a:rPr sz="1200" dirty="0">
                <a:latin typeface="Times New Roman"/>
                <a:cs typeface="Times New Roman"/>
              </a:rPr>
              <a:t>Although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databases, languages, operating </a:t>
            </a:r>
            <a:r>
              <a:rPr sz="1200" spc="-5" dirty="0">
                <a:latin typeface="Times New Roman"/>
                <a:cs typeface="Times New Roman"/>
              </a:rPr>
              <a:t>systems, </a:t>
            </a:r>
            <a:r>
              <a:rPr sz="1200" dirty="0">
                <a:latin typeface="Times New Roman"/>
                <a:cs typeface="Times New Roman"/>
              </a:rPr>
              <a:t>and  hardware </a:t>
            </a:r>
            <a:r>
              <a:rPr sz="1200" spc="-5" dirty="0">
                <a:latin typeface="Times New Roman"/>
                <a:cs typeface="Times New Roman"/>
              </a:rPr>
              <a:t>was </a:t>
            </a:r>
            <a:r>
              <a:rPr sz="1200" dirty="0">
                <a:latin typeface="Times New Roman"/>
                <a:cs typeface="Times New Roman"/>
              </a:rPr>
              <a:t>strong from 1950s to 1970s, large-scale data </a:t>
            </a:r>
            <a:r>
              <a:rPr sz="1200" spc="-5" dirty="0">
                <a:latin typeface="Times New Roman"/>
                <a:cs typeface="Times New Roman"/>
              </a:rPr>
              <a:t>communication  systems </a:t>
            </a:r>
            <a:r>
              <a:rPr sz="1200" dirty="0">
                <a:latin typeface="Times New Roman"/>
                <a:cs typeface="Times New Roman"/>
              </a:rPr>
              <a:t>did not </a:t>
            </a:r>
            <a:r>
              <a:rPr sz="1200" spc="-5" dirty="0">
                <a:latin typeface="Times New Roman"/>
                <a:cs typeface="Times New Roman"/>
              </a:rPr>
              <a:t>emerge </a:t>
            </a:r>
            <a:r>
              <a:rPr sz="1200" dirty="0">
                <a:latin typeface="Times New Roman"/>
                <a:cs typeface="Times New Roman"/>
              </a:rPr>
              <a:t>until 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1970s.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was </a:t>
            </a:r>
            <a:r>
              <a:rPr sz="1200" dirty="0">
                <a:latin typeface="Times New Roman"/>
                <a:cs typeface="Times New Roman"/>
              </a:rPr>
              <a:t>stimulated by </a:t>
            </a:r>
            <a:r>
              <a:rPr sz="1200" i="1" u="sng" dirty="0">
                <a:latin typeface="Times New Roman"/>
                <a:cs typeface="Times New Roman"/>
              </a:rPr>
              <a:t>3 major</a:t>
            </a:r>
            <a:r>
              <a:rPr sz="1200" i="1" u="sng" spc="-40" dirty="0">
                <a:latin typeface="Times New Roman"/>
                <a:cs typeface="Times New Roman"/>
              </a:rPr>
              <a:t> </a:t>
            </a:r>
            <a:r>
              <a:rPr sz="1200" i="1" u="sng" spc="-5" dirty="0">
                <a:latin typeface="Times New Roman"/>
                <a:cs typeface="Times New Roman"/>
              </a:rPr>
              <a:t>developments</a:t>
            </a:r>
            <a:r>
              <a:rPr sz="1200" spc="-5" dirty="0">
                <a:latin typeface="Times New Roman"/>
                <a:cs typeface="Times New Roman"/>
              </a:rPr>
              <a:t>: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612900" marR="6985" lvl="2" indent="-228600">
              <a:lnSpc>
                <a:spcPts val="1380"/>
              </a:lnSpc>
              <a:buFont typeface="Meiryo"/>
              <a:buChar char="➢"/>
              <a:tabLst>
                <a:tab pos="16129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Large-scale integration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circuits reduced cost and size of  terminals and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equipment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68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7867" y="940054"/>
            <a:ext cx="1774189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#4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1492250"/>
            <a:ext cx="5531485" cy="256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Standards</a:t>
            </a:r>
            <a:endParaRPr sz="1600">
              <a:latin typeface="Times New Roman"/>
              <a:cs typeface="Times New Roman"/>
            </a:endParaRPr>
          </a:p>
          <a:p>
            <a:pPr marL="12700" marR="5715">
              <a:lnSpc>
                <a:spcPts val="1380"/>
              </a:lnSpc>
              <a:spcBef>
                <a:spcPts val="1420"/>
              </a:spcBef>
            </a:pPr>
            <a:r>
              <a:rPr sz="1200" b="1" spc="-5" dirty="0">
                <a:latin typeface="Times New Roman"/>
                <a:cs typeface="Times New Roman"/>
              </a:rPr>
              <a:t>“A </a:t>
            </a:r>
            <a:r>
              <a:rPr sz="1200" b="1" dirty="0">
                <a:latin typeface="Times New Roman"/>
                <a:cs typeface="Times New Roman"/>
              </a:rPr>
              <a:t>standard provides a model for development </a:t>
            </a:r>
            <a:r>
              <a:rPr sz="1200" b="1" spc="-5" dirty="0">
                <a:latin typeface="Times New Roman"/>
                <a:cs typeface="Times New Roman"/>
              </a:rPr>
              <a:t>that makes </a:t>
            </a:r>
            <a:r>
              <a:rPr sz="1200" b="1" dirty="0">
                <a:latin typeface="Times New Roman"/>
                <a:cs typeface="Times New Roman"/>
              </a:rPr>
              <a:t>it </a:t>
            </a:r>
            <a:r>
              <a:rPr sz="1200" b="1" spc="-5" dirty="0">
                <a:latin typeface="Times New Roman"/>
                <a:cs typeface="Times New Roman"/>
              </a:rPr>
              <a:t>possible for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product  </a:t>
            </a:r>
            <a:r>
              <a:rPr sz="1200" b="1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work </a:t>
            </a:r>
            <a:r>
              <a:rPr sz="1200" b="1" dirty="0">
                <a:latin typeface="Times New Roman"/>
                <a:cs typeface="Times New Roman"/>
              </a:rPr>
              <a:t>regardless of the individual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manufacturer|”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698500" marR="5715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great deal of coordination and cooperation is required by the devices to  communicate</a:t>
            </a:r>
            <a:endParaRPr sz="1200">
              <a:latin typeface="Times New Roman"/>
              <a:cs typeface="Times New Roman"/>
            </a:endParaRPr>
          </a:p>
          <a:p>
            <a:pPr marL="698500" marR="508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device </a:t>
            </a:r>
            <a:r>
              <a:rPr sz="1200" spc="-5" dirty="0">
                <a:latin typeface="Times New Roman"/>
                <a:cs typeface="Times New Roman"/>
              </a:rPr>
              <a:t>prepared </a:t>
            </a:r>
            <a:r>
              <a:rPr sz="1200" dirty="0">
                <a:latin typeface="Times New Roman"/>
                <a:cs typeface="Times New Roman"/>
              </a:rPr>
              <a:t>by a specific </a:t>
            </a:r>
            <a:r>
              <a:rPr sz="1200" spc="-5" dirty="0">
                <a:latin typeface="Times New Roman"/>
                <a:cs typeface="Times New Roman"/>
              </a:rPr>
              <a:t>manufacturer may </a:t>
            </a:r>
            <a:r>
              <a:rPr sz="1200" dirty="0">
                <a:latin typeface="Times New Roman"/>
                <a:cs typeface="Times New Roman"/>
              </a:rPr>
              <a:t>not be </a:t>
            </a:r>
            <a:r>
              <a:rPr sz="1200" spc="-5" dirty="0">
                <a:latin typeface="Times New Roman"/>
                <a:cs typeface="Times New Roman"/>
              </a:rPr>
              <a:t>compatible </a:t>
            </a:r>
            <a:r>
              <a:rPr sz="1200" dirty="0">
                <a:latin typeface="Times New Roman"/>
                <a:cs typeface="Times New Roman"/>
              </a:rPr>
              <a:t>with the  devices prepared by other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manufacturers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45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Unavailability of standards creates </a:t>
            </a:r>
            <a:r>
              <a:rPr sz="1200" spc="-5" dirty="0">
                <a:latin typeface="Times New Roman"/>
                <a:cs typeface="Times New Roman"/>
              </a:rPr>
              <a:t>problems </a:t>
            </a:r>
            <a:r>
              <a:rPr sz="1200" dirty="0">
                <a:latin typeface="Times New Roman"/>
                <a:cs typeface="Times New Roman"/>
              </a:rPr>
              <a:t>and puts a halt to product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growth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927100" lvl="1" indent="-228600">
              <a:lnSpc>
                <a:spcPct val="10000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 example </a:t>
            </a:r>
            <a:r>
              <a:rPr sz="1200" dirty="0">
                <a:latin typeface="Times New Roman"/>
                <a:cs typeface="Times New Roman"/>
              </a:rPr>
              <a:t>of non-standardized products is </a:t>
            </a:r>
            <a:r>
              <a:rPr sz="1200" spc="-5" dirty="0">
                <a:latin typeface="Times New Roman"/>
                <a:cs typeface="Times New Roman"/>
              </a:rPr>
              <a:t>AUTOMOBILES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Why Standards are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Essential?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300" y="4239767"/>
            <a:ext cx="4493895" cy="54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Standards are therefore essential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in: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65"/>
              </a:spcBef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Creating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Maintaining an Open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competitive </a:t>
            </a:r>
            <a:r>
              <a:rPr sz="1200" spc="-5" dirty="0">
                <a:latin typeface="Times New Roman"/>
                <a:cs typeface="Times New Roman"/>
              </a:rPr>
              <a:t>Market  </a:t>
            </a:r>
            <a:r>
              <a:rPr sz="1200" dirty="0">
                <a:latin typeface="Times New Roman"/>
                <a:cs typeface="Times New Roman"/>
              </a:rPr>
              <a:t>Manufacturers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900" y="4765547"/>
            <a:ext cx="4188460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21740" algn="l"/>
                <a:tab pos="1907539" algn="l"/>
                <a:tab pos="2287905" algn="l"/>
                <a:tab pos="3227070" algn="l"/>
              </a:tabLst>
            </a:pPr>
            <a:r>
              <a:rPr sz="1200" spc="-5" dirty="0">
                <a:latin typeface="Courier New"/>
                <a:cs typeface="Courier New"/>
              </a:rPr>
              <a:t>o</a:t>
            </a:r>
            <a:r>
              <a:rPr sz="1200" spc="38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Guaranteeing	</a:t>
            </a:r>
            <a:r>
              <a:rPr sz="1200" dirty="0">
                <a:latin typeface="Times New Roman"/>
                <a:cs typeface="Times New Roman"/>
              </a:rPr>
              <a:t>National	and	</a:t>
            </a:r>
            <a:r>
              <a:rPr sz="1200" spc="-5" dirty="0">
                <a:latin typeface="Times New Roman"/>
                <a:cs typeface="Times New Roman"/>
              </a:rPr>
              <a:t>International	Interoperability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81719" y="4287012"/>
            <a:ext cx="979805" cy="67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430">
              <a:lnSpc>
                <a:spcPts val="2760"/>
              </a:lnSpc>
              <a:tabLst>
                <a:tab pos="299085" algn="l"/>
                <a:tab pos="746760" algn="l"/>
              </a:tabLst>
            </a:pP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Equipment  </a:t>
            </a:r>
            <a:r>
              <a:rPr sz="1200" dirty="0">
                <a:latin typeface="Times New Roman"/>
                <a:cs typeface="Times New Roman"/>
              </a:rPr>
              <a:t>of	Data	a</a:t>
            </a:r>
            <a:r>
              <a:rPr sz="1200" spc="-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7500" y="4940795"/>
            <a:ext cx="3133090" cy="54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Telecommunications </a:t>
            </a:r>
            <a:r>
              <a:rPr sz="1200" dirty="0">
                <a:latin typeface="Times New Roman"/>
                <a:cs typeface="Times New Roman"/>
              </a:rPr>
              <a:t>Technology 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Equipment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Let us understand this using an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300" y="8744711"/>
            <a:ext cx="5277485" cy="57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200" b="1" spc="-5" dirty="0">
                <a:latin typeface="Times New Roman"/>
                <a:cs typeface="Times New Roman"/>
              </a:rPr>
              <a:t>NOTE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K </a:t>
            </a:r>
            <a:r>
              <a:rPr sz="1200" dirty="0">
                <a:latin typeface="Times New Roman"/>
                <a:cs typeface="Times New Roman"/>
              </a:rPr>
              <a:t>sources and L </a:t>
            </a:r>
            <a:r>
              <a:rPr sz="1200" spc="-5" dirty="0">
                <a:latin typeface="Times New Roman"/>
                <a:cs typeface="Times New Roman"/>
              </a:rPr>
              <a:t>receivers leads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K*L </a:t>
            </a:r>
            <a:r>
              <a:rPr sz="1200" dirty="0">
                <a:latin typeface="Times New Roman"/>
                <a:cs typeface="Times New Roman"/>
              </a:rPr>
              <a:t>protocols and 2*K*L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implementations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SzPct val="1166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If common protocol used, K </a:t>
            </a:r>
            <a:r>
              <a:rPr sz="1200" dirty="0">
                <a:latin typeface="Times New Roman"/>
                <a:cs typeface="Times New Roman"/>
              </a:rPr>
              <a:t>+ L </a:t>
            </a:r>
            <a:r>
              <a:rPr sz="1200" spc="-5" dirty="0">
                <a:latin typeface="Times New Roman"/>
                <a:cs typeface="Times New Roman"/>
              </a:rPr>
              <a:t>implementations</a:t>
            </a:r>
            <a:r>
              <a:rPr sz="1200" dirty="0">
                <a:latin typeface="Times New Roman"/>
                <a:cs typeface="Times New Roman"/>
              </a:rPr>
              <a:t> needed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03959" y="5858255"/>
            <a:ext cx="5382006" cy="2894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660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8520" y="902716"/>
            <a:ext cx="3531870" cy="659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Categories of Data Communication</a:t>
            </a:r>
            <a:r>
              <a:rPr sz="1400" b="1" u="heavy" spc="4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Standards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327660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Standards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86300" y="2381250"/>
            <a:ext cx="1257300" cy="571500"/>
          </a:xfrm>
          <a:custGeom>
            <a:avLst/>
            <a:gdLst/>
            <a:ahLst/>
            <a:cxnLst/>
            <a:rect l="l" t="t" r="r" b="b"/>
            <a:pathLst>
              <a:path w="1257300" h="571500">
                <a:moveTo>
                  <a:pt x="1257300" y="0"/>
                </a:moveTo>
                <a:lnTo>
                  <a:pt x="0" y="0"/>
                </a:lnTo>
                <a:lnTo>
                  <a:pt x="0" y="571500"/>
                </a:lnTo>
                <a:lnTo>
                  <a:pt x="1257300" y="571500"/>
                </a:lnTo>
                <a:lnTo>
                  <a:pt x="1257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4684" y="2432557"/>
            <a:ext cx="70167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925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De facto  (By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Fact)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8800" y="2381250"/>
            <a:ext cx="1257300" cy="571500"/>
          </a:xfrm>
          <a:custGeom>
            <a:avLst/>
            <a:gdLst/>
            <a:ahLst/>
            <a:cxnLst/>
            <a:rect l="l" t="t" r="r" b="b"/>
            <a:pathLst>
              <a:path w="1257300" h="571500">
                <a:moveTo>
                  <a:pt x="1257300" y="0"/>
                </a:moveTo>
                <a:lnTo>
                  <a:pt x="0" y="0"/>
                </a:lnTo>
                <a:lnTo>
                  <a:pt x="0" y="571500"/>
                </a:lnTo>
                <a:lnTo>
                  <a:pt x="1257300" y="571500"/>
                </a:lnTo>
                <a:lnTo>
                  <a:pt x="1257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2599" y="2432557"/>
            <a:ext cx="7118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8740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De jure  (By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Law)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15000" y="3409950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371600" h="457200">
                <a:moveTo>
                  <a:pt x="1371600" y="0"/>
                </a:moveTo>
                <a:lnTo>
                  <a:pt x="0" y="0"/>
                </a:lnTo>
                <a:lnTo>
                  <a:pt x="0" y="457200"/>
                </a:lnTo>
                <a:lnTo>
                  <a:pt x="1371600" y="457200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13552" y="3447033"/>
            <a:ext cx="11766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Non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Proprietary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71900" y="3409950"/>
            <a:ext cx="1371600" cy="458470"/>
          </a:xfrm>
          <a:custGeom>
            <a:avLst/>
            <a:gdLst/>
            <a:ahLst/>
            <a:cxnLst/>
            <a:rect l="l" t="t" r="r" b="b"/>
            <a:pathLst>
              <a:path w="1371600" h="458470">
                <a:moveTo>
                  <a:pt x="1371600" y="0"/>
                </a:moveTo>
                <a:lnTo>
                  <a:pt x="0" y="0"/>
                </a:lnTo>
                <a:lnTo>
                  <a:pt x="0" y="457961"/>
                </a:lnTo>
                <a:lnTo>
                  <a:pt x="1371600" y="457961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45711" y="3447033"/>
            <a:ext cx="82550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Proprietary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0300" y="1924050"/>
            <a:ext cx="1600200" cy="457200"/>
          </a:xfrm>
          <a:custGeom>
            <a:avLst/>
            <a:gdLst/>
            <a:ahLst/>
            <a:cxnLst/>
            <a:rect l="l" t="t" r="r" b="b"/>
            <a:pathLst>
              <a:path w="1600200" h="457200">
                <a:moveTo>
                  <a:pt x="1600200" y="0"/>
                </a:moveTo>
                <a:lnTo>
                  <a:pt x="1600200" y="228600"/>
                </a:lnTo>
                <a:lnTo>
                  <a:pt x="0" y="228600"/>
                </a:ln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0500" y="2152650"/>
            <a:ext cx="1371600" cy="228600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0" y="0"/>
                </a:moveTo>
                <a:lnTo>
                  <a:pt x="1371600" y="0"/>
                </a:lnTo>
                <a:lnTo>
                  <a:pt x="137160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4800" y="2952750"/>
            <a:ext cx="1257300" cy="457200"/>
          </a:xfrm>
          <a:custGeom>
            <a:avLst/>
            <a:gdLst/>
            <a:ahLst/>
            <a:cxnLst/>
            <a:rect l="l" t="t" r="r" b="b"/>
            <a:pathLst>
              <a:path w="1257300" h="457200">
                <a:moveTo>
                  <a:pt x="1257300" y="0"/>
                </a:moveTo>
                <a:lnTo>
                  <a:pt x="1257300" y="228600"/>
                </a:lnTo>
                <a:lnTo>
                  <a:pt x="0" y="228600"/>
                </a:ln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2100" y="3181350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0" y="0"/>
                </a:moveTo>
                <a:lnTo>
                  <a:pt x="1143000" y="0"/>
                </a:lnTo>
                <a:lnTo>
                  <a:pt x="114300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0300" y="4212335"/>
            <a:ext cx="5531485" cy="5509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 </a:t>
            </a:r>
            <a:r>
              <a:rPr sz="1200" b="1" dirty="0">
                <a:latin typeface="Times New Roman"/>
                <a:cs typeface="Times New Roman"/>
              </a:rPr>
              <a:t>facto </a:t>
            </a:r>
            <a:r>
              <a:rPr sz="1200" b="1" spc="-5" dirty="0">
                <a:latin typeface="Times New Roman"/>
                <a:cs typeface="Times New Roman"/>
              </a:rPr>
              <a:t>(By </a:t>
            </a:r>
            <a:r>
              <a:rPr sz="1200" b="1" dirty="0">
                <a:latin typeface="Times New Roman"/>
                <a:cs typeface="Times New Roman"/>
              </a:rPr>
              <a:t>fact or By</a:t>
            </a:r>
            <a:r>
              <a:rPr sz="1200" b="1" spc="-8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Convention)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6350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Standards not </a:t>
            </a:r>
            <a:r>
              <a:rPr sz="1200" dirty="0">
                <a:latin typeface="Times New Roman"/>
                <a:cs typeface="Times New Roman"/>
              </a:rPr>
              <a:t>approved </a:t>
            </a:r>
            <a:r>
              <a:rPr sz="1200" spc="-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organized body but have been </a:t>
            </a:r>
            <a:r>
              <a:rPr sz="1200" dirty="0">
                <a:latin typeface="Times New Roman"/>
                <a:cs typeface="Times New Roman"/>
              </a:rPr>
              <a:t>adopted as </a:t>
            </a:r>
            <a:r>
              <a:rPr sz="1200" spc="-5" dirty="0">
                <a:latin typeface="Times New Roman"/>
                <a:cs typeface="Times New Roman"/>
              </a:rPr>
              <a:t>standards  </a:t>
            </a:r>
            <a:r>
              <a:rPr sz="1200" dirty="0">
                <a:latin typeface="Times New Roman"/>
                <a:cs typeface="Times New Roman"/>
              </a:rPr>
              <a:t>through their widespread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 </a:t>
            </a:r>
            <a:r>
              <a:rPr sz="1200" b="1" dirty="0">
                <a:latin typeface="Times New Roman"/>
                <a:cs typeface="Times New Roman"/>
              </a:rPr>
              <a:t>jure (By Law or By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Regulation)</a:t>
            </a:r>
            <a:endParaRPr sz="1200">
              <a:latin typeface="Times New Roman"/>
              <a:cs typeface="Times New Roman"/>
            </a:endParaRPr>
          </a:p>
          <a:p>
            <a:pPr marL="1155700" marR="238125" indent="-685800">
              <a:lnSpc>
                <a:spcPts val="2760"/>
              </a:lnSpc>
              <a:spcBef>
                <a:spcPts val="295"/>
              </a:spcBef>
            </a:pPr>
            <a:r>
              <a:rPr sz="1200" dirty="0">
                <a:latin typeface="Times New Roman"/>
                <a:cs typeface="Times New Roman"/>
              </a:rPr>
              <a:t>Standards that have been legislated by an </a:t>
            </a:r>
            <a:r>
              <a:rPr sz="1200" spc="-5" dirty="0">
                <a:latin typeface="Times New Roman"/>
                <a:cs typeface="Times New Roman"/>
              </a:rPr>
              <a:t>officially </a:t>
            </a:r>
            <a:r>
              <a:rPr sz="1200" dirty="0">
                <a:latin typeface="Times New Roman"/>
                <a:cs typeface="Times New Roman"/>
              </a:rPr>
              <a:t>recognized regulation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body  Subdivision of De Facto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100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PROPRIETARY </a:t>
            </a:r>
            <a:r>
              <a:rPr sz="1200" dirty="0">
                <a:latin typeface="Times New Roman"/>
                <a:cs typeface="Times New Roman"/>
              </a:rPr>
              <a:t>(Closed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Standards)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1155700" marR="5080" indent="3810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Standards that are originally </a:t>
            </a:r>
            <a:r>
              <a:rPr sz="1200" spc="-5" dirty="0">
                <a:latin typeface="Times New Roman"/>
                <a:cs typeface="Times New Roman"/>
              </a:rPr>
              <a:t>invented by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Commercial Organization  </a:t>
            </a:r>
            <a:r>
              <a:rPr sz="1200" dirty="0">
                <a:latin typeface="Times New Roman"/>
                <a:cs typeface="Times New Roman"/>
              </a:rPr>
              <a:t>as a basis for the operation of its products they are wholly owned by  that </a:t>
            </a:r>
            <a:r>
              <a:rPr sz="1200" spc="-5" dirty="0">
                <a:latin typeface="Times New Roman"/>
                <a:cs typeface="Times New Roman"/>
              </a:rPr>
              <a:t>company. </a:t>
            </a:r>
            <a:r>
              <a:rPr sz="1200" dirty="0">
                <a:latin typeface="Times New Roman"/>
                <a:cs typeface="Times New Roman"/>
              </a:rPr>
              <a:t>They are also called Closed Standards because they  close off Communication between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NON</a:t>
            </a:r>
            <a:r>
              <a:rPr sz="1200" spc="-5" dirty="0">
                <a:latin typeface="Times New Roman"/>
                <a:cs typeface="Times New Roman"/>
              </a:rPr>
              <a:t>- </a:t>
            </a:r>
            <a:r>
              <a:rPr sz="1200" b="1" spc="-5" dirty="0">
                <a:latin typeface="Times New Roman"/>
                <a:cs typeface="Times New Roman"/>
              </a:rPr>
              <a:t>PROPRIETARY </a:t>
            </a:r>
            <a:r>
              <a:rPr sz="1200" dirty="0">
                <a:latin typeface="Times New Roman"/>
                <a:cs typeface="Times New Roman"/>
              </a:rPr>
              <a:t>(Open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Standards)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1155700" marR="6350" indent="3810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They are </a:t>
            </a:r>
            <a:r>
              <a:rPr sz="1200" spc="-5" dirty="0">
                <a:latin typeface="Times New Roman"/>
                <a:cs typeface="Times New Roman"/>
              </a:rPr>
              <a:t>originally developed </a:t>
            </a:r>
            <a:r>
              <a:rPr sz="1200" dirty="0">
                <a:latin typeface="Times New Roman"/>
                <a:cs typeface="Times New Roman"/>
              </a:rPr>
              <a:t>by groups or </a:t>
            </a:r>
            <a:r>
              <a:rPr sz="1200" spc="-5" dirty="0">
                <a:latin typeface="Times New Roman"/>
                <a:cs typeface="Times New Roman"/>
              </a:rPr>
              <a:t>committees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have  </a:t>
            </a:r>
            <a:r>
              <a:rPr sz="1200" dirty="0">
                <a:latin typeface="Times New Roman"/>
                <a:cs typeface="Times New Roman"/>
              </a:rPr>
              <a:t>passed them into public </a:t>
            </a:r>
            <a:r>
              <a:rPr sz="1200" spc="-5" dirty="0">
                <a:latin typeface="Times New Roman"/>
                <a:cs typeface="Times New Roman"/>
              </a:rPr>
              <a:t>domains. They are also called Open Standards  </a:t>
            </a:r>
            <a:r>
              <a:rPr sz="1200" dirty="0">
                <a:latin typeface="Times New Roman"/>
                <a:cs typeface="Times New Roman"/>
              </a:rPr>
              <a:t>because they open Communication between different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Standard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Organizations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Standards are developed </a:t>
            </a:r>
            <a:r>
              <a:rPr sz="1200" spc="-5" dirty="0">
                <a:latin typeface="Times New Roman"/>
                <a:cs typeface="Times New Roman"/>
              </a:rPr>
              <a:t>mainly </a:t>
            </a:r>
            <a:r>
              <a:rPr sz="1200" dirty="0">
                <a:latin typeface="Times New Roman"/>
                <a:cs typeface="Times New Roman"/>
              </a:rPr>
              <a:t>by 3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entities: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Standard Creation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Committees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38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Forums</a:t>
            </a:r>
            <a:endParaRPr sz="1200">
              <a:latin typeface="Times New Roman"/>
              <a:cs typeface="Times New Roman"/>
            </a:endParaRPr>
          </a:p>
          <a:p>
            <a:pPr marL="1155700" lvl="1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Regulatory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Agencies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64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78992"/>
            <a:ext cx="5532120" cy="843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Standard Creation</a:t>
            </a:r>
            <a:r>
              <a:rPr sz="1200" b="1" u="heavy" spc="-7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Committees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ts val="138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They are Procedural Bodies and they are so slow </a:t>
            </a:r>
            <a:r>
              <a:rPr sz="1200" spc="-5" dirty="0">
                <a:latin typeface="Times New Roman"/>
                <a:cs typeface="Times New Roman"/>
              </a:rPr>
              <a:t>moving </a:t>
            </a:r>
            <a:r>
              <a:rPr sz="1200" dirty="0">
                <a:latin typeface="Times New Roman"/>
                <a:cs typeface="Times New Roman"/>
              </a:rPr>
              <a:t>and cannot co-op with the fast  growing communication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industry.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698500" lvl="1" indent="-228600" algn="just">
              <a:lnSpc>
                <a:spcPct val="100000"/>
              </a:lnSpc>
              <a:buFont typeface="Meiryo"/>
              <a:buChar char="➢"/>
              <a:tabLst>
                <a:tab pos="6985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ISO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International Standard’s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Voluntary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Organization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Created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1947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Members </a:t>
            </a:r>
            <a:r>
              <a:rPr sz="1200" dirty="0">
                <a:latin typeface="Times New Roman"/>
                <a:cs typeface="Times New Roman"/>
              </a:rPr>
              <a:t>are from Standard Creation </a:t>
            </a:r>
            <a:r>
              <a:rPr sz="1200" spc="-5" dirty="0">
                <a:latin typeface="Times New Roman"/>
                <a:cs typeface="Times New Roman"/>
              </a:rPr>
              <a:t>Committees </a:t>
            </a:r>
            <a:r>
              <a:rPr sz="1200" dirty="0">
                <a:latin typeface="Times New Roman"/>
                <a:cs typeface="Times New Roman"/>
              </a:rPr>
              <a:t>of different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countries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Includes representatives from 82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countries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Open System Interconnection (OSI)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ITU-T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spcBef>
                <a:spcPts val="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By 1970s </a:t>
            </a:r>
            <a:r>
              <a:rPr sz="1200" dirty="0">
                <a:latin typeface="Times New Roman"/>
                <a:cs typeface="Times New Roman"/>
              </a:rPr>
              <a:t>a lot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countries </a:t>
            </a:r>
            <a:r>
              <a:rPr sz="1200" spc="-5" dirty="0">
                <a:latin typeface="Times New Roman"/>
                <a:cs typeface="Times New Roman"/>
              </a:rPr>
              <a:t>were defining standards but </a:t>
            </a:r>
            <a:r>
              <a:rPr sz="1200" dirty="0">
                <a:latin typeface="Times New Roman"/>
                <a:cs typeface="Times New Roman"/>
              </a:rPr>
              <a:t>there </a:t>
            </a:r>
            <a:r>
              <a:rPr sz="1200" spc="-5" dirty="0">
                <a:latin typeface="Times New Roman"/>
                <a:cs typeface="Times New Roman"/>
              </a:rPr>
              <a:t>was no  International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compatibility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15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United Nations </a:t>
            </a:r>
            <a:r>
              <a:rPr sz="1200" spc="-5" dirty="0">
                <a:latin typeface="Times New Roman"/>
                <a:cs typeface="Times New Roman"/>
              </a:rPr>
              <a:t>made </a:t>
            </a:r>
            <a:r>
              <a:rPr sz="1200" dirty="0">
                <a:latin typeface="Times New Roman"/>
                <a:cs typeface="Times New Roman"/>
              </a:rPr>
              <a:t>as a part of their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ITU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Consultative </a:t>
            </a:r>
            <a:r>
              <a:rPr sz="1200" spc="-5" dirty="0">
                <a:latin typeface="Times New Roman"/>
                <a:cs typeface="Times New Roman"/>
              </a:rPr>
              <a:t>Committee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International Telegraphy and Telephony  </a:t>
            </a:r>
            <a:r>
              <a:rPr sz="1200" dirty="0">
                <a:latin typeface="Times New Roman"/>
                <a:cs typeface="Times New Roman"/>
              </a:rPr>
              <a:t>(CCITT)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15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1993 , ITU-Telecomm Standards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Sector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Important </a:t>
            </a:r>
            <a:r>
              <a:rPr sz="1200" dirty="0">
                <a:latin typeface="Times New Roman"/>
                <a:cs typeface="Times New Roman"/>
              </a:rPr>
              <a:t>ITU-T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V </a:t>
            </a:r>
            <a:r>
              <a:rPr sz="1200" dirty="0">
                <a:latin typeface="Times New Roman"/>
                <a:cs typeface="Times New Roman"/>
              </a:rPr>
              <a:t>Series </a:t>
            </a:r>
            <a:r>
              <a:rPr sz="1200" spc="-5" dirty="0">
                <a:latin typeface="Times New Roman"/>
                <a:cs typeface="Times New Roman"/>
              </a:rPr>
              <a:t>(V32, </a:t>
            </a:r>
            <a:r>
              <a:rPr sz="1200" dirty="0">
                <a:latin typeface="Times New Roman"/>
                <a:cs typeface="Times New Roman"/>
              </a:rPr>
              <a:t>V33, V42, Define Data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over phone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lines</a:t>
            </a:r>
            <a:endParaRPr sz="1200">
              <a:latin typeface="Times New Roman"/>
              <a:cs typeface="Times New Roman"/>
            </a:endParaRPr>
          </a:p>
          <a:p>
            <a:pPr marL="927100" marR="5715" lvl="2" indent="-228600">
              <a:lnSpc>
                <a:spcPts val="1370"/>
              </a:lnSpc>
              <a:spcBef>
                <a:spcPts val="70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X Series(X.25, </a:t>
            </a:r>
            <a:r>
              <a:rPr sz="1200" dirty="0">
                <a:latin typeface="Times New Roman"/>
                <a:cs typeface="Times New Roman"/>
              </a:rPr>
              <a:t>400, 500): Define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over Public Digital  Network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45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ISDN: </a:t>
            </a:r>
            <a:r>
              <a:rPr sz="1200" dirty="0">
                <a:latin typeface="Times New Roman"/>
                <a:cs typeface="Times New Roman"/>
              </a:rPr>
              <a:t>Integrated Services Digital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The American National Standard Institute</a:t>
            </a:r>
            <a:r>
              <a:rPr sz="1200" b="1" u="heavy" spc="-8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(ANSI)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Private-Non Profit Cooperation not </a:t>
            </a:r>
            <a:r>
              <a:rPr sz="1200" spc="-5" dirty="0">
                <a:latin typeface="Times New Roman"/>
                <a:cs typeface="Times New Roman"/>
              </a:rPr>
              <a:t>affiliated 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US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Government</a:t>
            </a:r>
            <a:endParaRPr sz="1200">
              <a:latin typeface="Times New Roman"/>
              <a:cs typeface="Times New Roman"/>
            </a:endParaRPr>
          </a:p>
          <a:p>
            <a:pPr marL="927100" marR="5715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Members </a:t>
            </a:r>
            <a:r>
              <a:rPr sz="1200" dirty="0">
                <a:latin typeface="Times New Roman"/>
                <a:cs typeface="Times New Roman"/>
              </a:rPr>
              <a:t>include professional </a:t>
            </a:r>
            <a:r>
              <a:rPr sz="1200" spc="-5" dirty="0">
                <a:latin typeface="Times New Roman"/>
                <a:cs typeface="Times New Roman"/>
              </a:rPr>
              <a:t>societies, </a:t>
            </a:r>
            <a:r>
              <a:rPr sz="1200" dirty="0">
                <a:latin typeface="Times New Roman"/>
                <a:cs typeface="Times New Roman"/>
              </a:rPr>
              <a:t>industrial </a:t>
            </a:r>
            <a:r>
              <a:rPr sz="1200" spc="-5" dirty="0">
                <a:latin typeface="Times New Roman"/>
                <a:cs typeface="Times New Roman"/>
              </a:rPr>
              <a:t>associations, </a:t>
            </a:r>
            <a:r>
              <a:rPr sz="1200" dirty="0">
                <a:latin typeface="Times New Roman"/>
                <a:cs typeface="Times New Roman"/>
              </a:rPr>
              <a:t>govt. and  regulatory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bodies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45"/>
              </a:lnSpc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Submits </a:t>
            </a:r>
            <a:r>
              <a:rPr sz="1200" dirty="0">
                <a:latin typeface="Times New Roman"/>
                <a:cs typeface="Times New Roman"/>
              </a:rPr>
              <a:t>proposal to ITU-T and is a voting </a:t>
            </a:r>
            <a:r>
              <a:rPr sz="1200" spc="-5" dirty="0">
                <a:latin typeface="Times New Roman"/>
                <a:cs typeface="Times New Roman"/>
              </a:rPr>
              <a:t>member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USA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ISO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>
              <a:latin typeface="Times New Roman"/>
              <a:cs typeface="Times New Roman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The Institute of Electrical </a:t>
            </a:r>
            <a:r>
              <a:rPr sz="1200" b="1" u="heavy" spc="-5" dirty="0">
                <a:latin typeface="Times New Roman"/>
                <a:cs typeface="Times New Roman"/>
              </a:rPr>
              <a:t>and Electronics Engineers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(IEEE)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1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Largest professional engineering society in 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world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Also oversees the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Telecommunication and </a:t>
            </a:r>
            <a:r>
              <a:rPr sz="1200" spc="-5" dirty="0">
                <a:latin typeface="Times New Roman"/>
                <a:cs typeface="Times New Roman"/>
              </a:rPr>
              <a:t>Wireless  </a:t>
            </a:r>
            <a:r>
              <a:rPr sz="1200" dirty="0">
                <a:latin typeface="Times New Roman"/>
                <a:cs typeface="Times New Roman"/>
              </a:rPr>
              <a:t>International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Standards</a:t>
            </a:r>
            <a:endParaRPr sz="120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Special </a:t>
            </a:r>
            <a:r>
              <a:rPr sz="1200" spc="-5" dirty="0">
                <a:latin typeface="Times New Roman"/>
                <a:cs typeface="Times New Roman"/>
              </a:rPr>
              <a:t>committee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LANS </a:t>
            </a:r>
            <a:r>
              <a:rPr sz="1200" dirty="0">
                <a:latin typeface="Times New Roman"/>
                <a:cs typeface="Times New Roman"/>
              </a:rPr>
              <a:t>out of which emerged Project 802 (802.3,  802.4,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802.5)</a:t>
            </a:r>
            <a:endParaRPr sz="120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Font typeface="Meiryo"/>
              <a:buChar char="✓"/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Forums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imes New Roman"/>
              <a:cs typeface="Times New Roman"/>
            </a:endParaRPr>
          </a:p>
          <a:p>
            <a:pPr marL="469900" marR="5080" algn="just">
              <a:lnSpc>
                <a:spcPts val="1380"/>
              </a:lnSpc>
              <a:spcBef>
                <a:spcPts val="5"/>
              </a:spcBef>
            </a:pPr>
            <a:r>
              <a:rPr sz="1200" dirty="0">
                <a:latin typeface="Times New Roman"/>
                <a:cs typeface="Times New Roman"/>
              </a:rPr>
              <a:t>Special Interest Groups with </a:t>
            </a:r>
            <a:r>
              <a:rPr sz="1200" spc="-5" dirty="0">
                <a:latin typeface="Times New Roman"/>
                <a:cs typeface="Times New Roman"/>
              </a:rPr>
              <a:t>representatives </a:t>
            </a:r>
            <a:r>
              <a:rPr sz="1200" dirty="0">
                <a:latin typeface="Times New Roman"/>
                <a:cs typeface="Times New Roman"/>
              </a:rPr>
              <a:t>from interested corporations they  </a:t>
            </a:r>
            <a:r>
              <a:rPr sz="1200" spc="-5" dirty="0">
                <a:latin typeface="Times New Roman"/>
                <a:cs typeface="Times New Roman"/>
              </a:rPr>
              <a:t>facilitate and fasten standardization </a:t>
            </a:r>
            <a:r>
              <a:rPr sz="1200" dirty="0">
                <a:latin typeface="Times New Roman"/>
                <a:cs typeface="Times New Roman"/>
              </a:rPr>
              <a:t>process by working with </a:t>
            </a:r>
            <a:r>
              <a:rPr sz="1200" spc="-5" dirty="0">
                <a:latin typeface="Times New Roman"/>
                <a:cs typeface="Times New Roman"/>
              </a:rPr>
              <a:t>universities, </a:t>
            </a:r>
            <a:r>
              <a:rPr sz="1200" dirty="0">
                <a:latin typeface="Times New Roman"/>
                <a:cs typeface="Times New Roman"/>
              </a:rPr>
              <a:t>and  users to </a:t>
            </a:r>
            <a:r>
              <a:rPr sz="1200" spc="-5" dirty="0">
                <a:latin typeface="Times New Roman"/>
                <a:cs typeface="Times New Roman"/>
              </a:rPr>
              <a:t>test, </a:t>
            </a:r>
            <a:r>
              <a:rPr sz="1200" dirty="0">
                <a:latin typeface="Times New Roman"/>
                <a:cs typeface="Times New Roman"/>
              </a:rPr>
              <a:t>evaluate </a:t>
            </a:r>
            <a:r>
              <a:rPr sz="1200" spc="-5" dirty="0">
                <a:latin typeface="Times New Roman"/>
                <a:cs typeface="Times New Roman"/>
              </a:rPr>
              <a:t>and standardize </a:t>
            </a:r>
            <a:r>
              <a:rPr sz="1200" dirty="0">
                <a:latin typeface="Times New Roman"/>
                <a:cs typeface="Times New Roman"/>
              </a:rPr>
              <a:t>new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technologies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448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38350" y="3385565"/>
            <a:ext cx="4628515" cy="0"/>
          </a:xfrm>
          <a:custGeom>
            <a:avLst/>
            <a:gdLst/>
            <a:ahLst/>
            <a:cxnLst/>
            <a:rect l="l" t="t" r="r" b="b"/>
            <a:pathLst>
              <a:path w="4628515">
                <a:moveTo>
                  <a:pt x="0" y="0"/>
                </a:moveTo>
                <a:lnTo>
                  <a:pt x="46283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0300" y="914399"/>
            <a:ext cx="5532120" cy="6747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Each Forum Concentrate on a specific </a:t>
            </a:r>
            <a:r>
              <a:rPr sz="1200" spc="-5" dirty="0">
                <a:latin typeface="Times New Roman"/>
                <a:cs typeface="Times New Roman"/>
              </a:rPr>
              <a:t>technology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present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5" dirty="0">
                <a:latin typeface="Times New Roman"/>
                <a:cs typeface="Times New Roman"/>
              </a:rPr>
              <a:t>conclusions </a:t>
            </a:r>
            <a:r>
              <a:rPr sz="1200" dirty="0">
                <a:latin typeface="Times New Roman"/>
                <a:cs typeface="Times New Roman"/>
              </a:rPr>
              <a:t>to  the standard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bodies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Frame </a:t>
            </a:r>
            <a:r>
              <a:rPr sz="1200" dirty="0">
                <a:latin typeface="Times New Roman"/>
                <a:cs typeface="Times New Roman"/>
              </a:rPr>
              <a:t>Relay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Forum</a:t>
            </a:r>
            <a:endParaRPr sz="1200">
              <a:latin typeface="Times New Roman"/>
              <a:cs typeface="Times New Roman"/>
            </a:endParaRPr>
          </a:p>
          <a:p>
            <a:pPr marL="1155700" indent="-228600">
              <a:lnSpc>
                <a:spcPts val="138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ATM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Forum</a:t>
            </a:r>
            <a:endParaRPr sz="1200">
              <a:latin typeface="Times New Roman"/>
              <a:cs typeface="Times New Roman"/>
            </a:endParaRPr>
          </a:p>
          <a:p>
            <a:pPr marL="1155700" indent="-228600">
              <a:lnSpc>
                <a:spcPts val="141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Internet Society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IETF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Regulatory</a:t>
            </a:r>
            <a:r>
              <a:rPr sz="1200" b="1" u="heavy" spc="-11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Agencies</a:t>
            </a:r>
            <a:endParaRPr sz="1200">
              <a:latin typeface="Times New Roman"/>
              <a:cs typeface="Times New Roman"/>
            </a:endParaRPr>
          </a:p>
          <a:p>
            <a:pPr marL="469900" marR="6350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All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technology is subject </a:t>
            </a:r>
            <a:r>
              <a:rPr sz="1200" spc="-5" dirty="0">
                <a:latin typeface="Times New Roman"/>
                <a:cs typeface="Times New Roman"/>
              </a:rPr>
              <a:t>to regulation and laws by government  </a:t>
            </a:r>
            <a:r>
              <a:rPr sz="1200" dirty="0">
                <a:latin typeface="Times New Roman"/>
                <a:cs typeface="Times New Roman"/>
              </a:rPr>
              <a:t>agencies. The purpose is to protect </a:t>
            </a:r>
            <a:r>
              <a:rPr sz="1200" spc="-5" dirty="0">
                <a:latin typeface="Times New Roman"/>
                <a:cs typeface="Times New Roman"/>
              </a:rPr>
              <a:t>Public Interest </a:t>
            </a:r>
            <a:r>
              <a:rPr sz="120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regulating </a:t>
            </a:r>
            <a:r>
              <a:rPr sz="1200" dirty="0">
                <a:latin typeface="Times New Roman"/>
                <a:cs typeface="Times New Roman"/>
              </a:rPr>
              <a:t>Radio, Television  and Cable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155700" lvl="1" indent="-228600">
              <a:lnSpc>
                <a:spcPct val="10000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FCC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715" algn="just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Before we </a:t>
            </a:r>
            <a:r>
              <a:rPr sz="1200" dirty="0">
                <a:latin typeface="Times New Roman"/>
                <a:cs typeface="Times New Roman"/>
              </a:rPr>
              <a:t>go into the </a:t>
            </a:r>
            <a:r>
              <a:rPr sz="1200" spc="-5" dirty="0">
                <a:latin typeface="Times New Roman"/>
                <a:cs typeface="Times New Roman"/>
              </a:rPr>
              <a:t>details </a:t>
            </a:r>
            <a:r>
              <a:rPr sz="1200" dirty="0">
                <a:latin typeface="Times New Roman"/>
                <a:cs typeface="Times New Roman"/>
              </a:rPr>
              <a:t>of how data are </a:t>
            </a:r>
            <a:r>
              <a:rPr sz="1200" spc="-5" dirty="0">
                <a:latin typeface="Times New Roman"/>
                <a:cs typeface="Times New Roman"/>
              </a:rPr>
              <a:t>transmitted from </a:t>
            </a:r>
            <a:r>
              <a:rPr sz="1200" dirty="0">
                <a:latin typeface="Times New Roman"/>
                <a:cs typeface="Times New Roman"/>
              </a:rPr>
              <a:t>one device to the </a:t>
            </a:r>
            <a:r>
              <a:rPr sz="1200" spc="-5" dirty="0">
                <a:latin typeface="Times New Roman"/>
                <a:cs typeface="Times New Roman"/>
              </a:rPr>
              <a:t>other, </a:t>
            </a:r>
            <a:r>
              <a:rPr sz="1200" dirty="0">
                <a:latin typeface="Times New Roman"/>
                <a:cs typeface="Times New Roman"/>
              </a:rPr>
              <a:t>it  is </a:t>
            </a:r>
            <a:r>
              <a:rPr sz="1200" spc="-5" dirty="0">
                <a:latin typeface="Times New Roman"/>
                <a:cs typeface="Times New Roman"/>
              </a:rPr>
              <a:t>important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understand: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relationship between communication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the devices </a:t>
            </a:r>
            <a:r>
              <a:rPr sz="1200" spc="-5" dirty="0">
                <a:latin typeface="Times New Roman"/>
                <a:cs typeface="Times New Roman"/>
              </a:rPr>
              <a:t>connect </a:t>
            </a:r>
            <a:r>
              <a:rPr sz="1200" dirty="0">
                <a:latin typeface="Times New Roman"/>
                <a:cs typeface="Times New Roman"/>
              </a:rPr>
              <a:t>with each </a:t>
            </a:r>
            <a:r>
              <a:rPr sz="1200" spc="-5" dirty="0">
                <a:latin typeface="Times New Roman"/>
                <a:cs typeface="Times New Roman"/>
              </a:rPr>
              <a:t>other </a:t>
            </a:r>
            <a:r>
              <a:rPr sz="1200" dirty="0">
                <a:latin typeface="Times New Roman"/>
                <a:cs typeface="Times New Roman"/>
              </a:rPr>
              <a:t>in 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</a:t>
            </a:r>
            <a:r>
              <a:rPr sz="1200" dirty="0">
                <a:latin typeface="Times New Roman"/>
                <a:cs typeface="Times New Roman"/>
              </a:rPr>
              <a:t>do they do the exchange 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information?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Five Concepts provide the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basis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Categories of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Internetworks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LINE</a:t>
            </a:r>
            <a:r>
              <a:rPr sz="1400" b="1" u="heavy" spc="-4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CONFIGURATION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“Line Configuration </a:t>
            </a:r>
            <a:r>
              <a:rPr sz="1200" spc="-5" dirty="0">
                <a:latin typeface="Times New Roman"/>
                <a:cs typeface="Times New Roman"/>
              </a:rPr>
              <a:t>refers </a:t>
            </a:r>
            <a:r>
              <a:rPr sz="1200" dirty="0">
                <a:latin typeface="Times New Roman"/>
                <a:cs typeface="Times New Roman"/>
              </a:rPr>
              <a:t>to the way two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devices attach to 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Link</a:t>
            </a:r>
            <a:r>
              <a:rPr sz="1200" spc="-5" dirty="0">
                <a:latin typeface="Times New Roman"/>
                <a:cs typeface="Times New Roman"/>
              </a:rPr>
              <a:t>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link is the physical communication path that transfers data from one device to the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other.  Link can </a:t>
            </a:r>
            <a:r>
              <a:rPr sz="1200" spc="-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thought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as a </a:t>
            </a:r>
            <a:r>
              <a:rPr sz="1200" spc="-5" dirty="0">
                <a:latin typeface="Times New Roman"/>
                <a:cs typeface="Times New Roman"/>
              </a:rPr>
              <a:t>Line drawn between </a:t>
            </a: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points. For communication </a:t>
            </a:r>
            <a:r>
              <a:rPr sz="1200" dirty="0">
                <a:latin typeface="Times New Roman"/>
                <a:cs typeface="Times New Roman"/>
              </a:rPr>
              <a:t>to occur,  two devices must be connected to each other using a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343147" y="8256003"/>
            <a:ext cx="156273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Line</a:t>
            </a:r>
            <a:r>
              <a:rPr sz="1400" b="1" u="heavy" spc="-2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Configurations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00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8533" y="919733"/>
            <a:ext cx="1257300" cy="800100"/>
          </a:xfrm>
          <a:custGeom>
            <a:avLst/>
            <a:gdLst/>
            <a:ahLst/>
            <a:cxnLst/>
            <a:rect l="l" t="t" r="r" b="b"/>
            <a:pathLst>
              <a:path w="1257300" h="800100">
                <a:moveTo>
                  <a:pt x="1257300" y="0"/>
                </a:moveTo>
                <a:lnTo>
                  <a:pt x="0" y="0"/>
                </a:lnTo>
                <a:lnTo>
                  <a:pt x="0" y="800100"/>
                </a:lnTo>
                <a:lnTo>
                  <a:pt x="1257300" y="800100"/>
                </a:lnTo>
                <a:lnTo>
                  <a:pt x="1257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65373" y="1145540"/>
            <a:ext cx="1024255" cy="41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5915">
              <a:lnSpc>
                <a:spcPts val="1610"/>
              </a:lnSpc>
            </a:pPr>
            <a:r>
              <a:rPr sz="1400" spc="-5" dirty="0">
                <a:latin typeface="Times New Roman"/>
                <a:cs typeface="Times New Roman"/>
              </a:rPr>
              <a:t>Line  Configuration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5834" y="2177033"/>
            <a:ext cx="1257300" cy="571500"/>
          </a:xfrm>
          <a:custGeom>
            <a:avLst/>
            <a:gdLst/>
            <a:ahLst/>
            <a:cxnLst/>
            <a:rect l="l" t="t" r="r" b="b"/>
            <a:pathLst>
              <a:path w="1257300" h="571500">
                <a:moveTo>
                  <a:pt x="1257300" y="0"/>
                </a:moveTo>
                <a:lnTo>
                  <a:pt x="0" y="0"/>
                </a:lnTo>
                <a:lnTo>
                  <a:pt x="0" y="571500"/>
                </a:lnTo>
                <a:lnTo>
                  <a:pt x="1257300" y="571500"/>
                </a:lnTo>
                <a:lnTo>
                  <a:pt x="1257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89146" y="2213356"/>
            <a:ext cx="78740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Multipoint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8333" y="2177033"/>
            <a:ext cx="1257300" cy="571500"/>
          </a:xfrm>
          <a:custGeom>
            <a:avLst/>
            <a:gdLst/>
            <a:ahLst/>
            <a:cxnLst/>
            <a:rect l="l" t="t" r="r" b="b"/>
            <a:pathLst>
              <a:path w="1257300" h="571500">
                <a:moveTo>
                  <a:pt x="1257300" y="0"/>
                </a:moveTo>
                <a:lnTo>
                  <a:pt x="0" y="0"/>
                </a:lnTo>
                <a:lnTo>
                  <a:pt x="0" y="571500"/>
                </a:lnTo>
                <a:lnTo>
                  <a:pt x="1257300" y="571500"/>
                </a:lnTo>
                <a:lnTo>
                  <a:pt x="12573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31646" y="2213356"/>
            <a:ext cx="103378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Point-to-Point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4534" y="3205733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371600" h="457200">
                <a:moveTo>
                  <a:pt x="1371600" y="0"/>
                </a:moveTo>
                <a:lnTo>
                  <a:pt x="0" y="0"/>
                </a:lnTo>
                <a:lnTo>
                  <a:pt x="0" y="457200"/>
                </a:lnTo>
                <a:lnTo>
                  <a:pt x="1371600" y="457200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17846" y="3242056"/>
            <a:ext cx="93853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Time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Shared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91433" y="3205733"/>
            <a:ext cx="1371600" cy="457200"/>
          </a:xfrm>
          <a:custGeom>
            <a:avLst/>
            <a:gdLst/>
            <a:ahLst/>
            <a:cxnLst/>
            <a:rect l="l" t="t" r="r" b="b"/>
            <a:pathLst>
              <a:path w="1371600" h="457200">
                <a:moveTo>
                  <a:pt x="1371600" y="0"/>
                </a:moveTo>
                <a:lnTo>
                  <a:pt x="0" y="0"/>
                </a:lnTo>
                <a:lnTo>
                  <a:pt x="0" y="457200"/>
                </a:lnTo>
                <a:lnTo>
                  <a:pt x="1371600" y="457200"/>
                </a:lnTo>
                <a:lnTo>
                  <a:pt x="13716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74745" y="3242056"/>
            <a:ext cx="119570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Spatially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Shared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19833" y="1719833"/>
            <a:ext cx="1600200" cy="457200"/>
          </a:xfrm>
          <a:custGeom>
            <a:avLst/>
            <a:gdLst/>
            <a:ahLst/>
            <a:cxnLst/>
            <a:rect l="l" t="t" r="r" b="b"/>
            <a:pathLst>
              <a:path w="1600200" h="457200">
                <a:moveTo>
                  <a:pt x="1600200" y="0"/>
                </a:moveTo>
                <a:lnTo>
                  <a:pt x="1600200" y="228600"/>
                </a:lnTo>
                <a:lnTo>
                  <a:pt x="0" y="228600"/>
                </a:ln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0034" y="1948433"/>
            <a:ext cx="1371600" cy="228600"/>
          </a:xfrm>
          <a:custGeom>
            <a:avLst/>
            <a:gdLst/>
            <a:ahLst/>
            <a:cxnLst/>
            <a:rect l="l" t="t" r="r" b="b"/>
            <a:pathLst>
              <a:path w="1371600" h="228600">
                <a:moveTo>
                  <a:pt x="0" y="0"/>
                </a:moveTo>
                <a:lnTo>
                  <a:pt x="1371600" y="0"/>
                </a:lnTo>
                <a:lnTo>
                  <a:pt x="137160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34334" y="2748533"/>
            <a:ext cx="1257300" cy="457200"/>
          </a:xfrm>
          <a:custGeom>
            <a:avLst/>
            <a:gdLst/>
            <a:ahLst/>
            <a:cxnLst/>
            <a:rect l="l" t="t" r="r" b="b"/>
            <a:pathLst>
              <a:path w="1257300" h="457200">
                <a:moveTo>
                  <a:pt x="1257300" y="0"/>
                </a:moveTo>
                <a:lnTo>
                  <a:pt x="1257300" y="228600"/>
                </a:lnTo>
                <a:lnTo>
                  <a:pt x="0" y="228600"/>
                </a:lnTo>
                <a:lnTo>
                  <a:pt x="0" y="457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91634" y="2977133"/>
            <a:ext cx="1143000" cy="228600"/>
          </a:xfrm>
          <a:custGeom>
            <a:avLst/>
            <a:gdLst/>
            <a:ahLst/>
            <a:cxnLst/>
            <a:rect l="l" t="t" r="r" b="b"/>
            <a:pathLst>
              <a:path w="1143000" h="228600">
                <a:moveTo>
                  <a:pt x="0" y="0"/>
                </a:moveTo>
                <a:lnTo>
                  <a:pt x="1143000" y="0"/>
                </a:lnTo>
                <a:lnTo>
                  <a:pt x="1143000" y="228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58900" y="3832097"/>
            <a:ext cx="5303520" cy="1946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Point-to-Point </a:t>
            </a:r>
            <a:r>
              <a:rPr sz="1200" b="1" dirty="0">
                <a:latin typeface="Times New Roman"/>
                <a:cs typeface="Times New Roman"/>
              </a:rPr>
              <a:t>Line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241300" marR="5080" algn="just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Dedicated Link between </a:t>
            </a: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spc="-5" dirty="0">
                <a:latin typeface="Times New Roman"/>
                <a:cs typeface="Times New Roman"/>
              </a:rPr>
              <a:t>devices. </a:t>
            </a:r>
            <a:r>
              <a:rPr sz="1200" dirty="0">
                <a:latin typeface="Times New Roman"/>
                <a:cs typeface="Times New Roman"/>
              </a:rPr>
              <a:t>Entire </a:t>
            </a:r>
            <a:r>
              <a:rPr sz="1200" spc="-5" dirty="0">
                <a:latin typeface="Times New Roman"/>
                <a:cs typeface="Times New Roman"/>
              </a:rPr>
              <a:t>Capacity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the channel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reserved 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TX </a:t>
            </a:r>
            <a:r>
              <a:rPr sz="1200" dirty="0">
                <a:latin typeface="Times New Roman"/>
                <a:cs typeface="Times New Roman"/>
              </a:rPr>
              <a:t>B/w these two devices. Mostly point-to-point connection use wire/cable to  connect with each other. But </a:t>
            </a:r>
            <a:r>
              <a:rPr sz="1200" spc="-5" dirty="0">
                <a:latin typeface="Times New Roman"/>
                <a:cs typeface="Times New Roman"/>
              </a:rPr>
              <a:t>Microwave, </a:t>
            </a:r>
            <a:r>
              <a:rPr sz="1200" dirty="0">
                <a:latin typeface="Times New Roman"/>
                <a:cs typeface="Times New Roman"/>
              </a:rPr>
              <a:t>Satellite </a:t>
            </a:r>
            <a:r>
              <a:rPr sz="1200" spc="-5" dirty="0">
                <a:latin typeface="Times New Roman"/>
                <a:cs typeface="Times New Roman"/>
              </a:rPr>
              <a:t>Links </a:t>
            </a:r>
            <a:r>
              <a:rPr sz="1200" dirty="0">
                <a:latin typeface="Times New Roman"/>
                <a:cs typeface="Times New Roman"/>
              </a:rPr>
              <a:t>can also be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</a:t>
            </a:r>
            <a:endParaRPr sz="1200">
              <a:latin typeface="Times New Roman"/>
              <a:cs typeface="Times New Roman"/>
            </a:endParaRPr>
          </a:p>
          <a:p>
            <a:pPr marL="241300" marR="508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Data and Control </a:t>
            </a: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pas directly between </a:t>
            </a:r>
            <a:r>
              <a:rPr sz="1200" spc="-5" dirty="0">
                <a:latin typeface="Times New Roman"/>
                <a:cs typeface="Times New Roman"/>
              </a:rPr>
              <a:t>entities </a:t>
            </a:r>
            <a:r>
              <a:rPr sz="1200" dirty="0">
                <a:latin typeface="Times New Roman"/>
                <a:cs typeface="Times New Roman"/>
              </a:rPr>
              <a:t>with no </a:t>
            </a:r>
            <a:r>
              <a:rPr sz="1200" spc="-5" dirty="0">
                <a:latin typeface="Times New Roman"/>
                <a:cs typeface="Times New Roman"/>
              </a:rPr>
              <a:t>intervening  </a:t>
            </a:r>
            <a:r>
              <a:rPr sz="1200" dirty="0">
                <a:latin typeface="Times New Roman"/>
                <a:cs typeface="Times New Roman"/>
              </a:rPr>
              <a:t>agent</a:t>
            </a:r>
            <a:endParaRPr sz="12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345"/>
              </a:lnSpc>
              <a:buFont typeface="Meiryo"/>
              <a:buChar char="➢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Examples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TV Remote </a:t>
            </a:r>
            <a:r>
              <a:rPr sz="1200" dirty="0">
                <a:latin typeface="Times New Roman"/>
                <a:cs typeface="Times New Roman"/>
              </a:rPr>
              <a:t>Control and </a:t>
            </a:r>
            <a:r>
              <a:rPr sz="1200" spc="-5" dirty="0">
                <a:latin typeface="Times New Roman"/>
                <a:cs typeface="Times New Roman"/>
              </a:rPr>
              <a:t>TV </a:t>
            </a:r>
            <a:r>
              <a:rPr sz="1200" dirty="0">
                <a:latin typeface="Times New Roman"/>
                <a:cs typeface="Times New Roman"/>
              </a:rPr>
              <a:t>Control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endParaRPr sz="1200">
              <a:latin typeface="Times New Roman"/>
              <a:cs typeface="Times New Roman"/>
            </a:endParaRPr>
          </a:p>
          <a:p>
            <a:pPr marL="1155700" lvl="2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Mobile Phone (when talking) and </a:t>
            </a:r>
            <a:r>
              <a:rPr sz="1200" spc="-5" dirty="0">
                <a:latin typeface="Times New Roman"/>
                <a:cs typeface="Times New Roman"/>
              </a:rPr>
              <a:t>Base </a:t>
            </a:r>
            <a:r>
              <a:rPr sz="1200" dirty="0">
                <a:latin typeface="Times New Roman"/>
                <a:cs typeface="Times New Roman"/>
              </a:rPr>
              <a:t>Station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(Antenna)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3000" y="6121146"/>
            <a:ext cx="5362409" cy="2366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30300" y="8651735"/>
            <a:ext cx="5532120" cy="1069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ts val="1405"/>
              </a:lnSpc>
              <a:buFont typeface="Meiryo"/>
              <a:buChar char="❖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Multipoint </a:t>
            </a:r>
            <a:r>
              <a:rPr sz="1200" b="1" dirty="0">
                <a:latin typeface="Times New Roman"/>
                <a:cs typeface="Times New Roman"/>
              </a:rPr>
              <a:t>Line</a:t>
            </a:r>
            <a:r>
              <a:rPr sz="1200" b="1" spc="-7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 marL="12700" marR="5715">
              <a:lnSpc>
                <a:spcPts val="138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than two </a:t>
            </a:r>
            <a:r>
              <a:rPr sz="1200" spc="-5" dirty="0">
                <a:latin typeface="Times New Roman"/>
                <a:cs typeface="Times New Roman"/>
              </a:rPr>
              <a:t>devices share </a:t>
            </a:r>
            <a:r>
              <a:rPr sz="1200" dirty="0">
                <a:latin typeface="Times New Roman"/>
                <a:cs typeface="Times New Roman"/>
              </a:rPr>
              <a:t>the Link that is the capacity of the </a:t>
            </a:r>
            <a:r>
              <a:rPr sz="1200" spc="-5" dirty="0">
                <a:latin typeface="Times New Roman"/>
                <a:cs typeface="Times New Roman"/>
              </a:rPr>
              <a:t>channel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SHARED  </a:t>
            </a:r>
            <a:r>
              <a:rPr sz="1200" dirty="0">
                <a:latin typeface="Times New Roman"/>
                <a:cs typeface="Times New Roman"/>
              </a:rPr>
              <a:t>now. </a:t>
            </a:r>
            <a:r>
              <a:rPr sz="1200" spc="-5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shared </a:t>
            </a:r>
            <a:r>
              <a:rPr sz="1200" spc="-5" dirty="0">
                <a:latin typeface="Times New Roman"/>
                <a:cs typeface="Times New Roman"/>
              </a:rPr>
              <a:t>capacity, there </a:t>
            </a:r>
            <a:r>
              <a:rPr sz="1200" dirty="0">
                <a:latin typeface="Times New Roman"/>
                <a:cs typeface="Times New Roman"/>
              </a:rPr>
              <a:t>can be two </a:t>
            </a:r>
            <a:r>
              <a:rPr sz="1200" spc="-5" dirty="0">
                <a:latin typeface="Times New Roman"/>
                <a:cs typeface="Times New Roman"/>
              </a:rPr>
              <a:t>possibilities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Multipoint </a:t>
            </a: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Config: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155700" marR="5080" lvl="1" indent="-228600">
              <a:lnSpc>
                <a:spcPts val="1380"/>
              </a:lnSpc>
              <a:buFont typeface="Meiryo"/>
              <a:buChar char="➢"/>
              <a:tabLst>
                <a:tab pos="11557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Spatial Sharing</a:t>
            </a:r>
            <a:r>
              <a:rPr sz="1200" dirty="0">
                <a:latin typeface="Times New Roman"/>
                <a:cs typeface="Times New Roman"/>
              </a:rPr>
              <a:t>: If </a:t>
            </a:r>
            <a:r>
              <a:rPr sz="1200" spc="-5" dirty="0">
                <a:latin typeface="Times New Roman"/>
                <a:cs typeface="Times New Roman"/>
              </a:rPr>
              <a:t>several devices </a:t>
            </a:r>
            <a:r>
              <a:rPr sz="1200" dirty="0">
                <a:latin typeface="Times New Roman"/>
                <a:cs typeface="Times New Roman"/>
              </a:rPr>
              <a:t>can share the link </a:t>
            </a:r>
            <a:r>
              <a:rPr sz="1200" spc="-5" dirty="0">
                <a:latin typeface="Times New Roman"/>
                <a:cs typeface="Times New Roman"/>
              </a:rPr>
              <a:t>simultaneously,  </a:t>
            </a:r>
            <a:r>
              <a:rPr sz="1200" dirty="0">
                <a:latin typeface="Times New Roman"/>
                <a:cs typeface="Times New Roman"/>
              </a:rPr>
              <a:t>its </a:t>
            </a:r>
            <a:r>
              <a:rPr sz="1200" spc="-5" dirty="0">
                <a:latin typeface="Times New Roman"/>
                <a:cs typeface="Times New Roman"/>
              </a:rPr>
              <a:t>called Spatially shared </a:t>
            </a: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193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4700" y="1089660"/>
            <a:ext cx="4615815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1380"/>
              </a:lnSpc>
              <a:buFont typeface="Meiryo"/>
              <a:buChar char="➢"/>
              <a:tabLst>
                <a:tab pos="2413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Temporal (Time) Sharing</a:t>
            </a:r>
            <a:r>
              <a:rPr sz="1200" dirty="0">
                <a:latin typeface="Times New Roman"/>
                <a:cs typeface="Times New Roman"/>
              </a:rPr>
              <a:t>: If </a:t>
            </a:r>
            <a:r>
              <a:rPr sz="1200" spc="-5" dirty="0">
                <a:latin typeface="Times New Roman"/>
                <a:cs typeface="Times New Roman"/>
              </a:rPr>
              <a:t>users must </a:t>
            </a:r>
            <a:r>
              <a:rPr sz="1200" dirty="0">
                <a:latin typeface="Times New Roman"/>
                <a:cs typeface="Times New Roman"/>
              </a:rPr>
              <a:t>take </a:t>
            </a:r>
            <a:r>
              <a:rPr sz="1200" spc="-5" dirty="0">
                <a:latin typeface="Times New Roman"/>
                <a:cs typeface="Times New Roman"/>
              </a:rPr>
              <a:t>turns </a:t>
            </a:r>
            <a:r>
              <a:rPr sz="1200" dirty="0">
                <a:latin typeface="Times New Roman"/>
                <a:cs typeface="Times New Roman"/>
              </a:rPr>
              <a:t>using the link ,  then its called </a:t>
            </a:r>
            <a:r>
              <a:rPr sz="1200" spc="-5" dirty="0">
                <a:latin typeface="Times New Roman"/>
                <a:cs typeface="Times New Roman"/>
              </a:rPr>
              <a:t>Temporally </a:t>
            </a:r>
            <a:r>
              <a:rPr sz="1200" dirty="0">
                <a:latin typeface="Times New Roman"/>
                <a:cs typeface="Times New Roman"/>
              </a:rPr>
              <a:t>shared or </a:t>
            </a:r>
            <a:r>
              <a:rPr sz="1200" spc="-5" dirty="0">
                <a:latin typeface="Times New Roman"/>
                <a:cs typeface="Times New Roman"/>
              </a:rPr>
              <a:t>Time </a:t>
            </a:r>
            <a:r>
              <a:rPr sz="1200" dirty="0">
                <a:latin typeface="Times New Roman"/>
                <a:cs typeface="Times New Roman"/>
              </a:rPr>
              <a:t>Shared Line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4407408"/>
            <a:ext cx="5530215" cy="180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*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Standards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*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Standard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Organizations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*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*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Categories of </a:t>
            </a:r>
            <a:r>
              <a:rPr sz="1200" dirty="0">
                <a:latin typeface="Times New Roman"/>
                <a:cs typeface="Times New Roman"/>
              </a:rPr>
              <a:t>Line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Configuration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Reading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Sections</a:t>
            </a:r>
            <a:endParaRPr sz="1400">
              <a:latin typeface="Times New Roman"/>
              <a:cs typeface="Times New Roman"/>
            </a:endParaRPr>
          </a:p>
          <a:p>
            <a:pPr marL="469900" indent="-228600">
              <a:lnSpc>
                <a:spcPts val="137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 </a:t>
            </a:r>
            <a:r>
              <a:rPr sz="1200" spc="-5" dirty="0">
                <a:latin typeface="Times New Roman"/>
                <a:cs typeface="Times New Roman"/>
              </a:rPr>
              <a:t>1.5,2.1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Communications </a:t>
            </a:r>
            <a:r>
              <a:rPr sz="1200" dirty="0">
                <a:latin typeface="Times New Roman"/>
                <a:cs typeface="Times New Roman"/>
              </a:rPr>
              <a:t>and Networking” 4th Edition by  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Behrouz</a:t>
            </a:r>
            <a:endParaRPr sz="1200">
              <a:latin typeface="Times New Roman"/>
              <a:cs typeface="Times New Roman"/>
            </a:endParaRPr>
          </a:p>
          <a:p>
            <a:pPr marL="655955" lvl="1" indent="-186055">
              <a:lnSpc>
                <a:spcPts val="1410"/>
              </a:lnSpc>
              <a:buAutoNum type="alphaUcPeriod"/>
              <a:tabLst>
                <a:tab pos="656590" algn="l"/>
              </a:tabLst>
            </a:pPr>
            <a:r>
              <a:rPr sz="1200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50160" y="1440180"/>
            <a:ext cx="4997958" cy="2625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886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7867" y="940054"/>
            <a:ext cx="1774189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u="heavy" spc="-5" dirty="0">
                <a:latin typeface="Arial Black"/>
                <a:cs typeface="Arial Black"/>
              </a:rPr>
              <a:t>LECTURE</a:t>
            </a:r>
            <a:r>
              <a:rPr sz="2000" b="1" u="heavy" spc="-65" dirty="0">
                <a:latin typeface="Arial Black"/>
                <a:cs typeface="Arial Black"/>
              </a:rPr>
              <a:t> </a:t>
            </a:r>
            <a:r>
              <a:rPr sz="2000" b="1" u="heavy" spc="-5" dirty="0">
                <a:latin typeface="Arial Black"/>
                <a:cs typeface="Arial Black"/>
              </a:rPr>
              <a:t>#5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300" y="1492237"/>
            <a:ext cx="5530215" cy="2242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ts val="1885"/>
              </a:lnSpc>
            </a:pPr>
            <a:r>
              <a:rPr sz="1600" b="1" u="heavy" spc="-5" dirty="0">
                <a:latin typeface="Times New Roman"/>
                <a:cs typeface="Times New Roman"/>
              </a:rPr>
              <a:t>TOPOLOGY</a:t>
            </a:r>
            <a:endParaRPr sz="16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“The Topology is the </a:t>
            </a:r>
            <a:r>
              <a:rPr sz="1200" spc="-5" dirty="0">
                <a:latin typeface="Times New Roman"/>
                <a:cs typeface="Times New Roman"/>
              </a:rPr>
              <a:t>geometric </a:t>
            </a:r>
            <a:r>
              <a:rPr sz="1200" dirty="0">
                <a:latin typeface="Times New Roman"/>
                <a:cs typeface="Times New Roman"/>
              </a:rPr>
              <a:t>representation of the relationship </a:t>
            </a:r>
            <a:r>
              <a:rPr sz="1200" spc="-5" dirty="0">
                <a:latin typeface="Times New Roman"/>
                <a:cs typeface="Times New Roman"/>
              </a:rPr>
              <a:t>of the links and the  </a:t>
            </a:r>
            <a:r>
              <a:rPr sz="1200" dirty="0">
                <a:latin typeface="Times New Roman"/>
                <a:cs typeface="Times New Roman"/>
              </a:rPr>
              <a:t>linking devices (Nodes) in a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Network”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ts val="1315"/>
              </a:lnSpc>
            </a:pPr>
            <a:r>
              <a:rPr sz="1200" spc="-10" dirty="0">
                <a:latin typeface="Times New Roman"/>
                <a:cs typeface="Times New Roman"/>
              </a:rPr>
              <a:t>Or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10"/>
              </a:lnSpc>
            </a:pPr>
            <a:r>
              <a:rPr sz="1200" dirty="0">
                <a:latin typeface="Times New Roman"/>
                <a:cs typeface="Times New Roman"/>
              </a:rPr>
              <a:t>“Topology </a:t>
            </a:r>
            <a:r>
              <a:rPr sz="1200" spc="-5" dirty="0">
                <a:latin typeface="Times New Roman"/>
                <a:cs typeface="Times New Roman"/>
              </a:rPr>
              <a:t>defines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physical 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Logical Agreement </a:t>
            </a:r>
            <a:r>
              <a:rPr sz="1200" dirty="0">
                <a:latin typeface="Times New Roman"/>
                <a:cs typeface="Times New Roman"/>
              </a:rPr>
              <a:t>of Links in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Topology of a Network is suggestive of how a network is laid out. It refers to the specific  configuration and structure of the connections between the Links and the Nodes. Two or  more devices connect to a Link and two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Links form a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Categories of</a:t>
            </a:r>
            <a:r>
              <a:rPr sz="1400" b="1" u="heavy" spc="-2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TOPOLOGY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6100" y="4245102"/>
            <a:ext cx="1600200" cy="570865"/>
          </a:xfrm>
          <a:custGeom>
            <a:avLst/>
            <a:gdLst/>
            <a:ahLst/>
            <a:cxnLst/>
            <a:rect l="l" t="t" r="r" b="b"/>
            <a:pathLst>
              <a:path w="1600200" h="570864">
                <a:moveTo>
                  <a:pt x="1600200" y="0"/>
                </a:moveTo>
                <a:lnTo>
                  <a:pt x="0" y="0"/>
                </a:lnTo>
                <a:lnTo>
                  <a:pt x="0" y="570738"/>
                </a:lnTo>
                <a:lnTo>
                  <a:pt x="1600200" y="570738"/>
                </a:lnTo>
                <a:lnTo>
                  <a:pt x="16002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77844" y="4286250"/>
            <a:ext cx="61849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1600" y="6073140"/>
            <a:ext cx="800100" cy="457200"/>
          </a:xfrm>
          <a:custGeom>
            <a:avLst/>
            <a:gdLst/>
            <a:ahLst/>
            <a:cxnLst/>
            <a:rect l="l" t="t" r="r" b="b"/>
            <a:pathLst>
              <a:path w="800100" h="457200">
                <a:moveTo>
                  <a:pt x="800100" y="0"/>
                </a:moveTo>
                <a:lnTo>
                  <a:pt x="0" y="0"/>
                </a:lnTo>
                <a:lnTo>
                  <a:pt x="0" y="457200"/>
                </a:lnTo>
                <a:lnTo>
                  <a:pt x="800100" y="457200"/>
                </a:lnTo>
                <a:lnTo>
                  <a:pt x="800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89786" y="6114288"/>
            <a:ext cx="36449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Mesh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00300" y="6073140"/>
            <a:ext cx="800100" cy="457200"/>
          </a:xfrm>
          <a:custGeom>
            <a:avLst/>
            <a:gdLst/>
            <a:ahLst/>
            <a:cxnLst/>
            <a:rect l="l" t="t" r="r" b="b"/>
            <a:pathLst>
              <a:path w="800100" h="457200">
                <a:moveTo>
                  <a:pt x="800100" y="0"/>
                </a:moveTo>
                <a:lnTo>
                  <a:pt x="0" y="0"/>
                </a:lnTo>
                <a:lnTo>
                  <a:pt x="0" y="457200"/>
                </a:lnTo>
                <a:lnTo>
                  <a:pt x="800100" y="457200"/>
                </a:lnTo>
                <a:lnTo>
                  <a:pt x="800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64967" y="6114288"/>
            <a:ext cx="27178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Star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29000" y="6073140"/>
            <a:ext cx="800100" cy="457200"/>
          </a:xfrm>
          <a:custGeom>
            <a:avLst/>
            <a:gdLst/>
            <a:ahLst/>
            <a:cxnLst/>
            <a:rect l="l" t="t" r="r" b="b"/>
            <a:pathLst>
              <a:path w="800100" h="457200">
                <a:moveTo>
                  <a:pt x="800100" y="0"/>
                </a:moveTo>
                <a:lnTo>
                  <a:pt x="0" y="0"/>
                </a:lnTo>
                <a:lnTo>
                  <a:pt x="0" y="457200"/>
                </a:lnTo>
                <a:lnTo>
                  <a:pt x="800100" y="457200"/>
                </a:lnTo>
                <a:lnTo>
                  <a:pt x="800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76903" y="6114288"/>
            <a:ext cx="30543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Tree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72000" y="6073140"/>
            <a:ext cx="800100" cy="457200"/>
          </a:xfrm>
          <a:custGeom>
            <a:avLst/>
            <a:gdLst/>
            <a:ahLst/>
            <a:cxnLst/>
            <a:rect l="l" t="t" r="r" b="b"/>
            <a:pathLst>
              <a:path w="800100" h="457200">
                <a:moveTo>
                  <a:pt x="800100" y="0"/>
                </a:moveTo>
                <a:lnTo>
                  <a:pt x="0" y="0"/>
                </a:lnTo>
                <a:lnTo>
                  <a:pt x="0" y="457200"/>
                </a:lnTo>
                <a:lnTo>
                  <a:pt x="800100" y="457200"/>
                </a:lnTo>
                <a:lnTo>
                  <a:pt x="800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41240" y="6114288"/>
            <a:ext cx="26289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Bus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5000" y="6073140"/>
            <a:ext cx="800100" cy="457200"/>
          </a:xfrm>
          <a:custGeom>
            <a:avLst/>
            <a:gdLst/>
            <a:ahLst/>
            <a:cxnLst/>
            <a:rect l="l" t="t" r="r" b="b"/>
            <a:pathLst>
              <a:path w="800100" h="457200">
                <a:moveTo>
                  <a:pt x="800100" y="0"/>
                </a:moveTo>
                <a:lnTo>
                  <a:pt x="0" y="0"/>
                </a:lnTo>
                <a:lnTo>
                  <a:pt x="0" y="457200"/>
                </a:lnTo>
                <a:lnTo>
                  <a:pt x="800100" y="457200"/>
                </a:lnTo>
                <a:lnTo>
                  <a:pt x="800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54521" y="6114288"/>
            <a:ext cx="32194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Ring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86200" y="4815840"/>
            <a:ext cx="1270" cy="571500"/>
          </a:xfrm>
          <a:custGeom>
            <a:avLst/>
            <a:gdLst/>
            <a:ahLst/>
            <a:cxnLst/>
            <a:rect l="l" t="t" r="r" b="b"/>
            <a:pathLst>
              <a:path w="1270" h="571500">
                <a:moveTo>
                  <a:pt x="0" y="0"/>
                </a:moveTo>
                <a:lnTo>
                  <a:pt x="762" y="5715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14500" y="5387340"/>
            <a:ext cx="4343400" cy="0"/>
          </a:xfrm>
          <a:custGeom>
            <a:avLst/>
            <a:gdLst/>
            <a:ahLst/>
            <a:cxnLst/>
            <a:rect l="l" t="t" r="r" b="b"/>
            <a:pathLst>
              <a:path w="4343400">
                <a:moveTo>
                  <a:pt x="0" y="0"/>
                </a:moveTo>
                <a:lnTo>
                  <a:pt x="4343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4500" y="538734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7500" y="538734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86200" y="538734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14900" y="538734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57900" y="5387340"/>
            <a:ext cx="0" cy="685800"/>
          </a:xfrm>
          <a:custGeom>
            <a:avLst/>
            <a:gdLst/>
            <a:ahLst/>
            <a:cxnLst/>
            <a:rect l="l" t="t" r="r" b="b"/>
            <a:pathLst>
              <a:path h="685800">
                <a:moveTo>
                  <a:pt x="0" y="0"/>
                </a:moveTo>
                <a:lnTo>
                  <a:pt x="0" y="6858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30300" y="7037832"/>
            <a:ext cx="5530215" cy="1636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ts val="1410"/>
              </a:lnSpc>
              <a:buFont typeface="Meiryo"/>
              <a:buChar char="✓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Question: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consider </a:t>
            </a: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choosing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Topology????????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✓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Answer: Relative </a:t>
            </a:r>
            <a:r>
              <a:rPr sz="1200" spc="-5" dirty="0">
                <a:latin typeface="Times New Roman"/>
                <a:cs typeface="Times New Roman"/>
              </a:rPr>
              <a:t>status </a:t>
            </a:r>
            <a:r>
              <a:rPr sz="1200" dirty="0">
                <a:latin typeface="Times New Roman"/>
                <a:cs typeface="Times New Roman"/>
              </a:rPr>
              <a:t>of the devices to be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linked.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Two </a:t>
            </a:r>
            <a:r>
              <a:rPr sz="1200" dirty="0">
                <a:solidFill>
                  <a:srgbClr val="FF0000"/>
                </a:solidFill>
                <a:latin typeface="Times New Roman"/>
                <a:cs typeface="Times New Roman"/>
              </a:rPr>
              <a:t>relationships</a:t>
            </a:r>
            <a:r>
              <a:rPr sz="1200" dirty="0">
                <a:latin typeface="Times New Roman"/>
                <a:cs typeface="Times New Roman"/>
              </a:rPr>
              <a:t> are possible in a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PEER-TO-PEER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Devices share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link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equally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➢"/>
            </a:pPr>
            <a:endParaRPr sz="1200" dirty="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PRIMARY-SECONDARY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One device controls </a:t>
            </a:r>
            <a:r>
              <a:rPr sz="1200" spc="-5" dirty="0">
                <a:latin typeface="Times New Roman"/>
                <a:cs typeface="Times New Roman"/>
              </a:rPr>
              <a:t>traffic </a:t>
            </a:r>
            <a:r>
              <a:rPr sz="1200" dirty="0">
                <a:latin typeface="Times New Roman"/>
                <a:cs typeface="Times New Roman"/>
              </a:rPr>
              <a:t>and the others </a:t>
            </a:r>
            <a:r>
              <a:rPr sz="1200" spc="-5" dirty="0">
                <a:latin typeface="Times New Roman"/>
                <a:cs typeface="Times New Roman"/>
              </a:rPr>
              <a:t>must  transmit </a:t>
            </a:r>
            <a:r>
              <a:rPr sz="1200" dirty="0">
                <a:latin typeface="Times New Roman"/>
                <a:cs typeface="Times New Roman"/>
              </a:rPr>
              <a:t>through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3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05478" y="1474457"/>
            <a:ext cx="487363" cy="487363"/>
          </a:xfrm>
          <a:prstGeom prst="rect">
            <a:avLst/>
          </a:prstGeom>
        </p:spPr>
      </p:pic>
      <p:pic>
        <p:nvPicPr>
          <p:cNvPr id="31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02450" y="3365500"/>
            <a:ext cx="487363" cy="487363"/>
          </a:xfrm>
          <a:prstGeom prst="rect">
            <a:avLst/>
          </a:prstGeom>
        </p:spPr>
      </p:pic>
      <p:pic>
        <p:nvPicPr>
          <p:cNvPr id="32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93706" y="736864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6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7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46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98367" y="1078992"/>
            <a:ext cx="139382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MESH</a:t>
            </a:r>
            <a:r>
              <a:rPr sz="1200" b="1" u="heavy" spc="-10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1440180"/>
            <a:ext cx="5715000" cy="2266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58900" y="3871721"/>
            <a:ext cx="49491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Every device has </a:t>
            </a:r>
            <a:r>
              <a:rPr sz="1200" b="1" i="1" u="heavy" spc="-5" dirty="0">
                <a:latin typeface="Times New Roman"/>
                <a:cs typeface="Times New Roman"/>
              </a:rPr>
              <a:t>dedicated </a:t>
            </a:r>
            <a:r>
              <a:rPr sz="1200" dirty="0">
                <a:latin typeface="Times New Roman"/>
                <a:cs typeface="Times New Roman"/>
              </a:rPr>
              <a:t>a point-to-point link to every other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</a:t>
            </a:r>
          </a:p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u="sng" spc="-5" dirty="0">
                <a:latin typeface="Times New Roman"/>
                <a:cs typeface="Times New Roman"/>
              </a:rPr>
              <a:t>Dedicated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Means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the link </a:t>
            </a:r>
            <a:r>
              <a:rPr sz="1200" spc="-5" dirty="0">
                <a:latin typeface="Times New Roman"/>
                <a:cs typeface="Times New Roman"/>
              </a:rPr>
              <a:t>carries traffic </a:t>
            </a:r>
            <a:r>
              <a:rPr sz="1200" dirty="0">
                <a:latin typeface="Times New Roman"/>
                <a:cs typeface="Times New Roman"/>
              </a:rPr>
              <a:t>only between these two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52550" y="4281806"/>
            <a:ext cx="1655445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Eac</a:t>
            </a:r>
            <a:r>
              <a:rPr sz="1200" strike="sngStrike" dirty="0">
                <a:latin typeface="Times New Roman"/>
                <a:cs typeface="Times New Roman"/>
              </a:rPr>
              <a:t>h devic</a:t>
            </a:r>
            <a:r>
              <a:rPr sz="1200" strike="noStrike" dirty="0">
                <a:latin typeface="Times New Roman"/>
                <a:cs typeface="Times New Roman"/>
              </a:rPr>
              <a:t>e must</a:t>
            </a:r>
            <a:r>
              <a:rPr sz="1200" strike="noStrike" spc="250" dirty="0">
                <a:latin typeface="Times New Roman"/>
                <a:cs typeface="Times New Roman"/>
              </a:rPr>
              <a:t> </a:t>
            </a:r>
            <a:r>
              <a:rPr sz="1200" strike="noStrike" dirty="0">
                <a:latin typeface="Times New Roman"/>
                <a:cs typeface="Times New Roman"/>
              </a:rPr>
              <a:t>have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8738" y="4287203"/>
            <a:ext cx="58039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I/O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Ports</a:t>
            </a:r>
          </a:p>
        </p:txBody>
      </p:sp>
      <p:sp>
        <p:nvSpPr>
          <p:cNvPr id="11" name="object 11"/>
          <p:cNvSpPr/>
          <p:nvPr/>
        </p:nvSpPr>
        <p:spPr>
          <a:xfrm>
            <a:off x="1835657" y="5842253"/>
            <a:ext cx="120396" cy="1089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0301" y="4923282"/>
            <a:ext cx="5530850" cy="4575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In figure above,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have 5 Nodes,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therefore: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926465">
              <a:lnSpc>
                <a:spcPts val="1410"/>
              </a:lnSpc>
            </a:pPr>
            <a:r>
              <a:rPr sz="1200" spc="-260" dirty="0">
                <a:latin typeface="Meiryo"/>
                <a:cs typeface="Meiryo"/>
              </a:rPr>
              <a:t>✓    </a:t>
            </a:r>
            <a:r>
              <a:rPr sz="1200" spc="-114" dirty="0">
                <a:latin typeface="Meiryo"/>
                <a:cs typeface="Meiryo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No. of Links= 5(5-1)/2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u="sng" spc="-5" dirty="0">
                <a:latin typeface="Times New Roman"/>
                <a:cs typeface="Times New Roman"/>
              </a:rPr>
              <a:t>10</a:t>
            </a:r>
            <a:endParaRPr sz="1200" dirty="0">
              <a:latin typeface="Times New Roman"/>
              <a:cs typeface="Times New Roman"/>
            </a:endParaRPr>
          </a:p>
          <a:p>
            <a:pPr marL="1155700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No. of I/O Ports= 5-1 =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u="sng" dirty="0">
                <a:latin typeface="Times New Roman"/>
                <a:cs typeface="Times New Roman"/>
              </a:rPr>
              <a:t>4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eiryo"/>
              <a:buChar char="✓"/>
            </a:pPr>
            <a:endParaRPr sz="1150" dirty="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5"/>
              </a:spcBef>
            </a:pPr>
            <a:r>
              <a:rPr sz="1200" b="1" i="1" u="heavy" dirty="0">
                <a:latin typeface="Times New Roman"/>
                <a:cs typeface="Times New Roman"/>
              </a:rPr>
              <a:t>This increase exponentially </a:t>
            </a:r>
            <a:r>
              <a:rPr sz="1200" b="1" i="1" u="heavy" spc="-5" dirty="0">
                <a:latin typeface="Times New Roman"/>
                <a:cs typeface="Times New Roman"/>
              </a:rPr>
              <a:t>with </a:t>
            </a:r>
            <a:r>
              <a:rPr sz="1200" b="1" i="1" u="heavy" dirty="0">
                <a:latin typeface="Times New Roman"/>
                <a:cs typeface="Times New Roman"/>
              </a:rPr>
              <a:t>increase in </a:t>
            </a:r>
            <a:r>
              <a:rPr sz="1200" b="1" i="1" u="heavy" spc="-5" dirty="0">
                <a:latin typeface="Times New Roman"/>
                <a:cs typeface="Times New Roman"/>
              </a:rPr>
              <a:t>No. of</a:t>
            </a:r>
            <a:r>
              <a:rPr sz="1200" b="1" i="1" u="heavy" spc="-110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Nodes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155700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e.g. for 6 nodes = 15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Links</a:t>
            </a:r>
          </a:p>
          <a:p>
            <a:pPr marL="1155700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7 Nodes=21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Links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Advantages of Mesh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eiryo"/>
              <a:buChar char="❖"/>
            </a:pP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Dedicated </a:t>
            </a:r>
            <a:r>
              <a:rPr sz="1200" spc="-5" dirty="0">
                <a:latin typeface="Times New Roman"/>
                <a:cs typeface="Times New Roman"/>
              </a:rPr>
              <a:t>links guarantees that </a:t>
            </a:r>
            <a:r>
              <a:rPr sz="1200" dirty="0">
                <a:latin typeface="Times New Roman"/>
                <a:cs typeface="Times New Roman"/>
              </a:rPr>
              <a:t>each </a:t>
            </a:r>
            <a:r>
              <a:rPr sz="1200" spc="-5" dirty="0">
                <a:latin typeface="Times New Roman"/>
                <a:cs typeface="Times New Roman"/>
              </a:rPr>
              <a:t>connection </a:t>
            </a:r>
            <a:r>
              <a:rPr sz="1200" dirty="0">
                <a:latin typeface="Times New Roman"/>
                <a:cs typeface="Times New Roman"/>
              </a:rPr>
              <a:t>can carry its own load.  This </a:t>
            </a:r>
            <a:r>
              <a:rPr sz="1200" spc="-5" dirty="0">
                <a:latin typeface="Times New Roman"/>
                <a:cs typeface="Times New Roman"/>
              </a:rPr>
              <a:t>eliminates </a:t>
            </a:r>
            <a:r>
              <a:rPr sz="1200" dirty="0">
                <a:latin typeface="Times New Roman"/>
                <a:cs typeface="Times New Roman"/>
              </a:rPr>
              <a:t>Traffic </a:t>
            </a:r>
            <a:r>
              <a:rPr sz="1200" spc="-5" dirty="0">
                <a:latin typeface="Times New Roman"/>
                <a:cs typeface="Times New Roman"/>
              </a:rPr>
              <a:t>Problems </a:t>
            </a:r>
            <a:r>
              <a:rPr sz="1200" dirty="0">
                <a:latin typeface="Times New Roman"/>
                <a:cs typeface="Times New Roman"/>
              </a:rPr>
              <a:t>as in case of Shared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</a:t>
            </a:r>
          </a:p>
          <a:p>
            <a:pPr marL="698500" lvl="1" indent="-228600">
              <a:lnSpc>
                <a:spcPts val="1315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Mesh </a:t>
            </a:r>
            <a:r>
              <a:rPr sz="1200" dirty="0">
                <a:latin typeface="Times New Roman"/>
                <a:cs typeface="Times New Roman"/>
              </a:rPr>
              <a:t>Topology is </a:t>
            </a:r>
            <a:r>
              <a:rPr sz="1200" spc="-5" dirty="0">
                <a:latin typeface="Times New Roman"/>
                <a:cs typeface="Times New Roman"/>
              </a:rPr>
              <a:t>robust. If one </a:t>
            </a:r>
            <a:r>
              <a:rPr sz="1200" dirty="0">
                <a:latin typeface="Times New Roman"/>
                <a:cs typeface="Times New Roman"/>
              </a:rPr>
              <a:t>link fails, it does not effect other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links</a:t>
            </a: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Security &amp; Privacy due to dedicated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links</a:t>
            </a: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Point – to </a:t>
            </a:r>
            <a:r>
              <a:rPr sz="1200" spc="-5" dirty="0">
                <a:latin typeface="Times New Roman"/>
                <a:cs typeface="Times New Roman"/>
              </a:rPr>
              <a:t>–Point </a:t>
            </a:r>
            <a:r>
              <a:rPr sz="1200" dirty="0">
                <a:latin typeface="Times New Roman"/>
                <a:cs typeface="Times New Roman"/>
              </a:rPr>
              <a:t>links </a:t>
            </a:r>
            <a:r>
              <a:rPr sz="1200" spc="-5" dirty="0">
                <a:latin typeface="Times New Roman"/>
                <a:cs typeface="Times New Roman"/>
              </a:rPr>
              <a:t>make </a:t>
            </a:r>
            <a:r>
              <a:rPr sz="1200" dirty="0">
                <a:latin typeface="Times New Roman"/>
                <a:cs typeface="Times New Roman"/>
              </a:rPr>
              <a:t>Fault </a:t>
            </a:r>
            <a:r>
              <a:rPr sz="1200" spc="-5" dirty="0">
                <a:latin typeface="Times New Roman"/>
                <a:cs typeface="Times New Roman"/>
              </a:rPr>
              <a:t>Identification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Disadvantages of Mesh</a:t>
            </a:r>
            <a:r>
              <a:rPr sz="1200" b="1" spc="-114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Amount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Cabling</a:t>
            </a:r>
          </a:p>
          <a:p>
            <a:pPr marL="1155700" lvl="2" indent="-228600">
              <a:lnSpc>
                <a:spcPts val="138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Makes </a:t>
            </a:r>
            <a:r>
              <a:rPr sz="1200" spc="-5" dirty="0">
                <a:latin typeface="Times New Roman"/>
                <a:cs typeface="Times New Roman"/>
              </a:rPr>
              <a:t>Installation </a:t>
            </a:r>
            <a:r>
              <a:rPr sz="1200" dirty="0">
                <a:latin typeface="Times New Roman"/>
                <a:cs typeface="Times New Roman"/>
              </a:rPr>
              <a:t>&amp; </a:t>
            </a:r>
            <a:r>
              <a:rPr sz="1200" spc="-5" dirty="0">
                <a:latin typeface="Times New Roman"/>
                <a:cs typeface="Times New Roman"/>
              </a:rPr>
              <a:t>Reconfiguration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difficult</a:t>
            </a:r>
          </a:p>
          <a:p>
            <a:pPr marL="1155700" lvl="2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Sheer bulk of wiring can be greater </a:t>
            </a:r>
            <a:r>
              <a:rPr sz="1200" spc="-5" dirty="0">
                <a:latin typeface="Times New Roman"/>
                <a:cs typeface="Times New Roman"/>
              </a:rPr>
              <a:t>than </a:t>
            </a:r>
            <a:r>
              <a:rPr sz="1200" dirty="0">
                <a:latin typeface="Times New Roman"/>
                <a:cs typeface="Times New Roman"/>
              </a:rPr>
              <a:t>the available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space</a:t>
            </a:r>
            <a:endParaRPr sz="1200" dirty="0">
              <a:latin typeface="Times New Roman"/>
              <a:cs typeface="Times New Roman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Font typeface="Meiryo"/>
              <a:buChar char="✓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Number </a:t>
            </a:r>
            <a:r>
              <a:rPr sz="1200" dirty="0">
                <a:latin typeface="Times New Roman"/>
                <a:cs typeface="Times New Roman"/>
              </a:rPr>
              <a:t>of I/O Ports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Required</a:t>
            </a:r>
          </a:p>
          <a:p>
            <a:pPr marL="1155700" lvl="2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Hardware required to connect each link can be prohibitively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expensive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050094" y="4275043"/>
            <a:ext cx="29654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i="1" spc="-5" dirty="0">
                <a:latin typeface="Times New Roman"/>
                <a:cs typeface="Times New Roman"/>
              </a:rPr>
              <a:t>n</a:t>
            </a:r>
            <a:r>
              <a:rPr sz="1200" i="1" spc="-19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Symbol"/>
                <a:cs typeface="Symbol"/>
              </a:rPr>
              <a:t></a:t>
            </a:r>
            <a:r>
              <a:rPr sz="1200" spc="30" dirty="0">
                <a:latin typeface="Times New Roman"/>
                <a:cs typeface="Times New Roman"/>
              </a:rPr>
              <a:t>1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8900" y="4554474"/>
            <a:ext cx="22377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22" baseline="-25462" dirty="0">
                <a:latin typeface="Times New Roman"/>
                <a:cs typeface="Times New Roman"/>
              </a:rPr>
              <a:t>n</a:t>
            </a:r>
            <a:r>
              <a:rPr sz="1800" spc="22" baseline="-25462" dirty="0">
                <a:latin typeface="Times New Roman"/>
                <a:cs typeface="Times New Roman"/>
              </a:rPr>
              <a:t>(</a:t>
            </a:r>
            <a:r>
              <a:rPr sz="1800" i="1" spc="22" baseline="-25462" dirty="0">
                <a:latin typeface="Times New Roman"/>
                <a:cs typeface="Times New Roman"/>
              </a:rPr>
              <a:t>n </a:t>
            </a:r>
            <a:r>
              <a:rPr sz="1800" spc="-22" baseline="-25462" dirty="0">
                <a:latin typeface="Symbol"/>
                <a:cs typeface="Symbol"/>
              </a:rPr>
              <a:t></a:t>
            </a:r>
            <a:r>
              <a:rPr sz="1800" spc="-22" baseline="-25462" dirty="0">
                <a:latin typeface="Times New Roman"/>
                <a:cs typeface="Times New Roman"/>
              </a:rPr>
              <a:t>1)</a:t>
            </a:r>
            <a:r>
              <a:rPr lang="en-AU" sz="1800" spc="-22" baseline="-25462" dirty="0">
                <a:latin typeface="Times New Roman"/>
                <a:cs typeface="Times New Roman"/>
              </a:rPr>
              <a:t>/2</a:t>
            </a:r>
            <a:r>
              <a:rPr sz="1800" spc="-22" baseline="-25462" dirty="0">
                <a:latin typeface="Times New Roman"/>
                <a:cs typeface="Times New Roman"/>
              </a:rPr>
              <a:t> </a:t>
            </a:r>
            <a:r>
              <a:rPr lang="en-AU" sz="1200" dirty="0">
                <a:latin typeface="Times New Roman"/>
                <a:cs typeface="Times New Roman"/>
              </a:rPr>
              <a:t>link in the system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1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83972" y="999012"/>
            <a:ext cx="487363" cy="487363"/>
          </a:xfrm>
          <a:prstGeom prst="rect">
            <a:avLst/>
          </a:prstGeom>
        </p:spPr>
      </p:pic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7145" y="6567805"/>
            <a:ext cx="487363" cy="487363"/>
          </a:xfrm>
          <a:prstGeom prst="rect">
            <a:avLst/>
          </a:prstGeom>
        </p:spPr>
      </p:pic>
      <p:pic>
        <p:nvPicPr>
          <p:cNvPr id="20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7850" y="80486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0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98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56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1072" y="938783"/>
            <a:ext cx="128016" cy="1173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6972" y="903731"/>
            <a:ext cx="2625090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u="heavy" dirty="0">
                <a:latin typeface="Times New Roman"/>
                <a:cs typeface="Times New Roman"/>
              </a:rPr>
              <a:t>Therefore, </a:t>
            </a:r>
            <a:r>
              <a:rPr sz="1200" b="1" i="1" u="heavy" spc="-5" dirty="0">
                <a:latin typeface="Times New Roman"/>
                <a:cs typeface="Times New Roman"/>
              </a:rPr>
              <a:t>Mesh </a:t>
            </a:r>
            <a:r>
              <a:rPr sz="1200" b="1" i="1" u="heavy" dirty="0">
                <a:latin typeface="Times New Roman"/>
                <a:cs typeface="Times New Roman"/>
              </a:rPr>
              <a:t>topology </a:t>
            </a:r>
            <a:r>
              <a:rPr sz="1200" b="1" i="1" u="heavy" spc="-5" dirty="0">
                <a:latin typeface="Times New Roman"/>
                <a:cs typeface="Times New Roman"/>
              </a:rPr>
              <a:t>has </a:t>
            </a:r>
            <a:r>
              <a:rPr sz="1200" b="1" i="1" u="heavy" dirty="0">
                <a:latin typeface="Times New Roman"/>
                <a:cs typeface="Times New Roman"/>
              </a:rPr>
              <a:t>limited</a:t>
            </a:r>
            <a:r>
              <a:rPr sz="1200" b="1" i="1" u="heavy" spc="-70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use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655955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Star</a:t>
            </a:r>
            <a:r>
              <a:rPr sz="1400" b="1" u="heavy" spc="-6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Topology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0300" y="1531619"/>
            <a:ext cx="3314700" cy="14439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8900" y="2975609"/>
            <a:ext cx="5303520" cy="379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Each device has a dedicated point-to-point link to a </a:t>
            </a:r>
            <a:r>
              <a:rPr sz="1200" b="1" dirty="0">
                <a:latin typeface="Times New Roman"/>
                <a:cs typeface="Times New Roman"/>
              </a:rPr>
              <a:t>central </a:t>
            </a:r>
            <a:r>
              <a:rPr sz="1200" b="1" spc="-5" dirty="0">
                <a:latin typeface="Times New Roman"/>
                <a:cs typeface="Times New Roman"/>
              </a:rPr>
              <a:t>controller </a:t>
            </a:r>
            <a:r>
              <a:rPr sz="1200" b="1" dirty="0">
                <a:latin typeface="Times New Roman"/>
                <a:cs typeface="Times New Roman"/>
              </a:rPr>
              <a:t>(</a:t>
            </a:r>
            <a:r>
              <a:rPr sz="1200" b="1" spc="-114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Hub)</a:t>
            </a: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Devices are </a:t>
            </a:r>
            <a:r>
              <a:rPr sz="1200" b="1" dirty="0">
                <a:latin typeface="Times New Roman"/>
                <a:cs typeface="Times New Roman"/>
              </a:rPr>
              <a:t>not</a:t>
            </a:r>
            <a:r>
              <a:rPr sz="1200" dirty="0">
                <a:latin typeface="Times New Roman"/>
                <a:cs typeface="Times New Roman"/>
              </a:rPr>
              <a:t> directly connected to each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Controller (Hub) acts as an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exchange</a:t>
            </a:r>
            <a:endParaRPr sz="1200" b="1" dirty="0">
              <a:latin typeface="Times New Roman"/>
              <a:cs typeface="Times New Roman"/>
            </a:endParaRPr>
          </a:p>
          <a:p>
            <a:pPr marL="241300" marR="5715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If one device wants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send data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other,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b="1" dirty="0">
                <a:latin typeface="Times New Roman"/>
                <a:cs typeface="Times New Roman"/>
              </a:rPr>
              <a:t>sends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 data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b="1" spc="-5" dirty="0">
                <a:latin typeface="Times New Roman"/>
                <a:cs typeface="Times New Roman"/>
              </a:rPr>
              <a:t>controller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,  which then </a:t>
            </a:r>
            <a:r>
              <a:rPr sz="1200" spc="-5" dirty="0">
                <a:latin typeface="Times New Roman"/>
                <a:cs typeface="Times New Roman"/>
              </a:rPr>
              <a:t>relays </a:t>
            </a:r>
            <a:r>
              <a:rPr sz="1200" dirty="0">
                <a:latin typeface="Times New Roman"/>
                <a:cs typeface="Times New Roman"/>
              </a:rPr>
              <a:t>it to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connected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Advantages of Star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Less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Cabling</a:t>
            </a:r>
            <a:endParaRPr sz="1200" dirty="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Less Expensive </a:t>
            </a:r>
            <a:r>
              <a:rPr sz="1200" dirty="0">
                <a:latin typeface="Times New Roman"/>
                <a:cs typeface="Times New Roman"/>
              </a:rPr>
              <a:t>than </a:t>
            </a:r>
            <a:r>
              <a:rPr sz="1200" spc="-5" dirty="0">
                <a:latin typeface="Times New Roman"/>
                <a:cs typeface="Times New Roman"/>
              </a:rPr>
              <a:t>Mesh </a:t>
            </a:r>
            <a:r>
              <a:rPr sz="1200" dirty="0">
                <a:latin typeface="Times New Roman"/>
                <a:cs typeface="Times New Roman"/>
              </a:rPr>
              <a:t>as each device need sonly one link and </a:t>
            </a:r>
            <a:r>
              <a:rPr sz="1200" spc="-5" dirty="0">
                <a:latin typeface="Times New Roman"/>
                <a:cs typeface="Times New Roman"/>
              </a:rPr>
              <a:t>one </a:t>
            </a:r>
            <a:r>
              <a:rPr sz="1200" dirty="0">
                <a:latin typeface="Times New Roman"/>
                <a:cs typeface="Times New Roman"/>
              </a:rPr>
              <a:t>I./O  Port</a:t>
            </a:r>
          </a:p>
          <a:p>
            <a:pPr marL="469900" lvl="1" indent="-228600">
              <a:lnSpc>
                <a:spcPts val="1315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Easy to </a:t>
            </a:r>
            <a:r>
              <a:rPr sz="1200" b="1" spc="-5" dirty="0">
                <a:latin typeface="Times New Roman"/>
                <a:cs typeface="Times New Roman"/>
              </a:rPr>
              <a:t>Install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Reconfigure</a:t>
            </a:r>
            <a:endParaRPr sz="12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Robust, if a link </a:t>
            </a:r>
            <a:r>
              <a:rPr sz="1200" b="1" dirty="0">
                <a:latin typeface="Times New Roman"/>
                <a:cs typeface="Times New Roman"/>
              </a:rPr>
              <a:t>fails</a:t>
            </a:r>
            <a:r>
              <a:rPr sz="1200" dirty="0">
                <a:latin typeface="Times New Roman"/>
                <a:cs typeface="Times New Roman"/>
              </a:rPr>
              <a:t> , only that link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fails</a:t>
            </a: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Easy Fault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Detection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Disadvantages of Star</a:t>
            </a:r>
            <a:r>
              <a:rPr sz="1200" b="1" spc="-1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Although Cabling required is far less than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Mesh</a:t>
            </a:r>
          </a:p>
          <a:p>
            <a:pPr marL="4699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Still each </a:t>
            </a:r>
            <a:r>
              <a:rPr sz="1200" spc="-5" dirty="0">
                <a:latin typeface="Times New Roman"/>
                <a:cs typeface="Times New Roman"/>
              </a:rPr>
              <a:t>node </a:t>
            </a:r>
            <a:r>
              <a:rPr sz="1200" b="1" spc="-5" dirty="0">
                <a:latin typeface="Times New Roman"/>
                <a:cs typeface="Times New Roman"/>
              </a:rPr>
              <a:t>must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connected to a </a:t>
            </a:r>
            <a:r>
              <a:rPr sz="1200" b="1" dirty="0">
                <a:latin typeface="Times New Roman"/>
                <a:cs typeface="Times New Roman"/>
              </a:rPr>
              <a:t>Hub</a:t>
            </a:r>
            <a:r>
              <a:rPr sz="1200" dirty="0">
                <a:latin typeface="Times New Roman"/>
                <a:cs typeface="Times New Roman"/>
              </a:rPr>
              <a:t> , so </a:t>
            </a:r>
            <a:r>
              <a:rPr sz="1200" b="1" dirty="0">
                <a:latin typeface="Times New Roman"/>
                <a:cs typeface="Times New Roman"/>
              </a:rPr>
              <a:t>Cabling</a:t>
            </a:r>
            <a:r>
              <a:rPr sz="1200" dirty="0">
                <a:latin typeface="Times New Roman"/>
                <a:cs typeface="Times New Roman"/>
              </a:rPr>
              <a:t> is still </a:t>
            </a:r>
            <a:r>
              <a:rPr sz="1200" spc="-5" dirty="0">
                <a:latin typeface="Times New Roman"/>
                <a:cs typeface="Times New Roman"/>
              </a:rPr>
              <a:t>much </a:t>
            </a:r>
            <a:r>
              <a:rPr sz="1200" b="1" dirty="0">
                <a:latin typeface="Times New Roman"/>
                <a:cs typeface="Times New Roman"/>
              </a:rPr>
              <a:t>more</a:t>
            </a:r>
            <a:r>
              <a:rPr sz="1200" dirty="0">
                <a:latin typeface="Times New Roman"/>
                <a:cs typeface="Times New Roman"/>
              </a:rPr>
              <a:t>  than </a:t>
            </a:r>
            <a:r>
              <a:rPr sz="1200" spc="-5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Topologies</a:t>
            </a:r>
          </a:p>
          <a:p>
            <a:pPr marR="222885" algn="ctr">
              <a:lnSpc>
                <a:spcPts val="1570"/>
              </a:lnSpc>
            </a:pPr>
            <a:r>
              <a:rPr sz="1400" u="sng" spc="-5" dirty="0">
                <a:latin typeface="Times New Roman"/>
                <a:cs typeface="Times New Roman"/>
              </a:rPr>
              <a:t>Tree</a:t>
            </a:r>
            <a:r>
              <a:rPr sz="1400" u="sng" spc="-60" dirty="0">
                <a:latin typeface="Times New Roman"/>
                <a:cs typeface="Times New Roman"/>
              </a:rPr>
              <a:t> </a:t>
            </a:r>
            <a:r>
              <a:rPr sz="1400" u="sng" spc="-5" dirty="0">
                <a:latin typeface="Times New Roman"/>
                <a:cs typeface="Times New Roman"/>
              </a:rPr>
              <a:t>Topology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3000" y="6872478"/>
            <a:ext cx="5372100" cy="20551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8900" y="9266682"/>
            <a:ext cx="2023745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A variation of Star</a:t>
            </a:r>
            <a:r>
              <a:rPr sz="1200" spc="2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Topology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82588" y="9887156"/>
            <a:ext cx="1778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sz="1200" spc="-5" dirty="0">
                <a:latin typeface="Times New Roman"/>
                <a:cs typeface="Times New Roman"/>
              </a:rPr>
              <a:t>30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7450" y="695101"/>
            <a:ext cx="487363" cy="487363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5050" y="19410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3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14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58900" y="914399"/>
            <a:ext cx="5303520" cy="6500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635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Nodes in a Tree are linked to a </a:t>
            </a:r>
            <a:r>
              <a:rPr sz="1200" b="1" dirty="0">
                <a:latin typeface="Times New Roman"/>
                <a:cs typeface="Times New Roman"/>
              </a:rPr>
              <a:t>central hub </a:t>
            </a:r>
            <a:r>
              <a:rPr sz="1200" dirty="0">
                <a:latin typeface="Times New Roman"/>
                <a:cs typeface="Times New Roman"/>
              </a:rPr>
              <a:t>that controls the traffic to and from  network</a:t>
            </a:r>
          </a:p>
          <a:p>
            <a:pPr marL="240665" marR="5715" indent="-227965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Difference b/w star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tree is </a:t>
            </a:r>
            <a:r>
              <a:rPr sz="1200" b="1" dirty="0">
                <a:latin typeface="Times New Roman"/>
                <a:cs typeface="Times New Roman"/>
              </a:rPr>
              <a:t>not all </a:t>
            </a:r>
            <a:r>
              <a:rPr sz="1200" b="1" spc="-5" dirty="0">
                <a:latin typeface="Times New Roman"/>
                <a:cs typeface="Times New Roman"/>
              </a:rPr>
              <a:t>the </a:t>
            </a:r>
            <a:r>
              <a:rPr sz="1200" b="1" dirty="0">
                <a:latin typeface="Times New Roman"/>
                <a:cs typeface="Times New Roman"/>
              </a:rPr>
              <a:t>devices plug </a:t>
            </a:r>
            <a:r>
              <a:rPr sz="1200" dirty="0">
                <a:latin typeface="Times New Roman"/>
                <a:cs typeface="Times New Roman"/>
              </a:rPr>
              <a:t>directly into </a:t>
            </a:r>
            <a:r>
              <a:rPr sz="1200" spc="-5" dirty="0">
                <a:latin typeface="Times New Roman"/>
                <a:cs typeface="Times New Roman"/>
              </a:rPr>
              <a:t>the central  </a:t>
            </a:r>
            <a:r>
              <a:rPr sz="1200" spc="-10" dirty="0"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134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Majority</a:t>
            </a:r>
            <a:r>
              <a:rPr sz="1200" dirty="0">
                <a:latin typeface="Times New Roman"/>
                <a:cs typeface="Times New Roman"/>
              </a:rPr>
              <a:t> connects to </a:t>
            </a:r>
            <a:r>
              <a:rPr sz="1200" b="1" dirty="0">
                <a:latin typeface="Times New Roman"/>
                <a:cs typeface="Times New Roman"/>
              </a:rPr>
              <a:t>secondary hub </a:t>
            </a:r>
            <a:r>
              <a:rPr sz="1200" spc="-5" dirty="0">
                <a:latin typeface="Times New Roman"/>
                <a:cs typeface="Times New Roman"/>
              </a:rPr>
              <a:t>that is connected to central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CENTRAL </a:t>
            </a:r>
            <a:r>
              <a:rPr sz="1200" b="1" dirty="0">
                <a:latin typeface="Times New Roman"/>
                <a:cs typeface="Times New Roman"/>
              </a:rPr>
              <a:t>HUB in Tree</a:t>
            </a:r>
            <a:r>
              <a:rPr sz="1200" b="1" spc="-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Central Hub in a Tree is an </a:t>
            </a:r>
            <a:r>
              <a:rPr sz="1200" b="1" i="1" u="heavy" spc="-5" dirty="0">
                <a:latin typeface="Times New Roman"/>
                <a:cs typeface="Times New Roman"/>
              </a:rPr>
              <a:t>ACTIVE</a:t>
            </a:r>
            <a:r>
              <a:rPr sz="1200" b="1" i="1" u="heavy" spc="-135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ACTIVE HUB </a:t>
            </a:r>
            <a:r>
              <a:rPr sz="1200" dirty="0">
                <a:latin typeface="Times New Roman"/>
                <a:cs typeface="Times New Roman"/>
              </a:rPr>
              <a:t>contains a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repeater</a:t>
            </a:r>
            <a:endParaRPr sz="1200" b="1" dirty="0">
              <a:latin typeface="Times New Roman"/>
              <a:cs typeface="Times New Roman"/>
            </a:endParaRPr>
          </a:p>
          <a:p>
            <a:pPr marL="469900" marR="5715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Repeater is a hardware device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b="1" spc="-5" dirty="0">
                <a:latin typeface="Times New Roman"/>
                <a:cs typeface="Times New Roman"/>
              </a:rPr>
              <a:t>regenerates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received </a:t>
            </a:r>
            <a:r>
              <a:rPr sz="1200" b="1" dirty="0">
                <a:latin typeface="Times New Roman"/>
                <a:cs typeface="Times New Roman"/>
              </a:rPr>
              <a:t>bit pattern </a:t>
            </a:r>
            <a:r>
              <a:rPr sz="1200" spc="-5" dirty="0">
                <a:latin typeface="Times New Roman"/>
                <a:cs typeface="Times New Roman"/>
              </a:rPr>
              <a:t>before  sending them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out.</a:t>
            </a:r>
            <a:endParaRPr sz="12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45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Repeater </a:t>
            </a:r>
            <a:r>
              <a:rPr sz="1200" b="1" dirty="0">
                <a:latin typeface="Times New Roman"/>
                <a:cs typeface="Times New Roman"/>
              </a:rPr>
              <a:t>strengthens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TX.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b="1" dirty="0">
                <a:latin typeface="Times New Roman"/>
                <a:cs typeface="Times New Roman"/>
              </a:rPr>
              <a:t>increases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distance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signal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travel</a:t>
            </a: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Secondary HUB in Tree</a:t>
            </a:r>
            <a:r>
              <a:rPr sz="1200" b="1" spc="-1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Secondary Hub </a:t>
            </a:r>
            <a:r>
              <a:rPr sz="1200" dirty="0">
                <a:latin typeface="Times New Roman"/>
                <a:cs typeface="Times New Roman"/>
              </a:rPr>
              <a:t>in a Tree </a:t>
            </a:r>
            <a:r>
              <a:rPr sz="1200" spc="-5" dirty="0">
                <a:latin typeface="Times New Roman"/>
                <a:cs typeface="Times New Roman"/>
              </a:rPr>
              <a:t>may be </a:t>
            </a:r>
            <a:r>
              <a:rPr sz="1200" b="1" i="1" u="heavy" dirty="0">
                <a:latin typeface="Times New Roman"/>
                <a:cs typeface="Times New Roman"/>
              </a:rPr>
              <a:t>Active </a:t>
            </a:r>
            <a:r>
              <a:rPr sz="1200" spc="-5" dirty="0">
                <a:latin typeface="Times New Roman"/>
                <a:cs typeface="Times New Roman"/>
              </a:rPr>
              <a:t>or  </a:t>
            </a:r>
            <a:r>
              <a:rPr sz="1200" b="1" i="1" u="heavy" spc="-5" dirty="0">
                <a:latin typeface="Times New Roman"/>
                <a:cs typeface="Times New Roman"/>
              </a:rPr>
              <a:t>Passive</a:t>
            </a:r>
            <a:r>
              <a:rPr sz="1200" b="1" i="1" u="heavy" spc="-60" dirty="0">
                <a:latin typeface="Times New Roman"/>
                <a:cs typeface="Times New Roman"/>
              </a:rPr>
              <a:t> </a:t>
            </a:r>
            <a:r>
              <a:rPr sz="1200" b="1" i="1" u="heavy" dirty="0">
                <a:latin typeface="Times New Roman"/>
                <a:cs typeface="Times New Roman"/>
              </a:rPr>
              <a:t>HUB</a:t>
            </a:r>
            <a:endParaRPr sz="1200" dirty="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Passive Hub simply provides physical connection between attached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</a:t>
            </a:r>
            <a:endParaRPr sz="1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Meiryo"/>
              <a:buChar char="➢"/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Advantages of Tree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 dirty="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Because of </a:t>
            </a:r>
            <a:r>
              <a:rPr sz="1200" b="1" dirty="0">
                <a:latin typeface="Times New Roman"/>
                <a:cs typeface="Times New Roman"/>
              </a:rPr>
              <a:t>Secondary</a:t>
            </a:r>
            <a:r>
              <a:rPr sz="1200" dirty="0">
                <a:latin typeface="Times New Roman"/>
                <a:cs typeface="Times New Roman"/>
              </a:rPr>
              <a:t> Hub, More devices can be attached to a </a:t>
            </a:r>
            <a:r>
              <a:rPr sz="1200" spc="-5" dirty="0">
                <a:latin typeface="Times New Roman"/>
                <a:cs typeface="Times New Roman"/>
              </a:rPr>
              <a:t>Central </a:t>
            </a:r>
            <a:r>
              <a:rPr sz="1200" dirty="0">
                <a:latin typeface="Times New Roman"/>
                <a:cs typeface="Times New Roman"/>
              </a:rPr>
              <a:t>Hub  and therefore </a:t>
            </a:r>
            <a:r>
              <a:rPr sz="1200" b="1" dirty="0">
                <a:latin typeface="Times New Roman"/>
                <a:cs typeface="Times New Roman"/>
              </a:rPr>
              <a:t>increase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distance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signal can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travel</a:t>
            </a:r>
          </a:p>
          <a:p>
            <a:pPr marL="469900" marR="6985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Enables </a:t>
            </a:r>
            <a:r>
              <a:rPr sz="1200" spc="-5" dirty="0">
                <a:latin typeface="Times New Roman"/>
                <a:cs typeface="Times New Roman"/>
              </a:rPr>
              <a:t>Differentiated Services: Allows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prioritize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communication, e.g.  </a:t>
            </a:r>
            <a:r>
              <a:rPr sz="1200" spc="-5" dirty="0">
                <a:latin typeface="Times New Roman"/>
                <a:cs typeface="Times New Roman"/>
              </a:rPr>
              <a:t>computers </a:t>
            </a:r>
            <a:r>
              <a:rPr sz="1200" dirty="0">
                <a:latin typeface="Times New Roman"/>
                <a:cs typeface="Times New Roman"/>
              </a:rPr>
              <a:t>attached to one secondary </a:t>
            </a:r>
            <a:r>
              <a:rPr sz="1200" spc="-5" dirty="0">
                <a:latin typeface="Times New Roman"/>
                <a:cs typeface="Times New Roman"/>
              </a:rPr>
              <a:t>hub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be given priority over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others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lvl="1" indent="-228600">
              <a:lnSpc>
                <a:spcPts val="137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Therefore, TIME </a:t>
            </a:r>
            <a:r>
              <a:rPr sz="1200" spc="-5" dirty="0">
                <a:latin typeface="Times New Roman"/>
                <a:cs typeface="Times New Roman"/>
              </a:rPr>
              <a:t>SENSITIVE data will </a:t>
            </a:r>
            <a:r>
              <a:rPr sz="1200" b="1" spc="-5" dirty="0">
                <a:latin typeface="Times New Roman"/>
                <a:cs typeface="Times New Roman"/>
              </a:rPr>
              <a:t>not</a:t>
            </a:r>
            <a:r>
              <a:rPr sz="1200" spc="-5" dirty="0">
                <a:latin typeface="Times New Roman"/>
                <a:cs typeface="Times New Roman"/>
              </a:rPr>
              <a:t> have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wait</a:t>
            </a:r>
            <a:r>
              <a:rPr sz="1200" spc="-5" dirty="0">
                <a:latin typeface="Times New Roman"/>
                <a:cs typeface="Times New Roman"/>
              </a:rPr>
              <a:t> for access </a:t>
            </a:r>
            <a:r>
              <a:rPr sz="1200" dirty="0">
                <a:latin typeface="Times New Roman"/>
                <a:cs typeface="Times New Roman"/>
              </a:rPr>
              <a:t>to the  network</a:t>
            </a:r>
          </a:p>
          <a:p>
            <a:pPr marL="469900" lvl="1" indent="-228600">
              <a:lnSpc>
                <a:spcPts val="132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Rest of the advantages are </a:t>
            </a:r>
            <a:r>
              <a:rPr sz="1200" spc="-5" dirty="0">
                <a:latin typeface="Times New Roman"/>
                <a:cs typeface="Times New Roman"/>
              </a:rPr>
              <a:t>almost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as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STAR</a:t>
            </a:r>
          </a:p>
          <a:p>
            <a:pPr marL="927100" lvl="2" indent="-228600">
              <a:lnSpc>
                <a:spcPts val="1415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dirty="0">
                <a:latin typeface="Times New Roman"/>
                <a:cs typeface="Times New Roman"/>
              </a:rPr>
              <a:t>Example Tree </a:t>
            </a:r>
            <a:r>
              <a:rPr sz="1200" b="1" spc="-5" dirty="0">
                <a:latin typeface="Times New Roman"/>
                <a:cs typeface="Times New Roman"/>
              </a:rPr>
              <a:t>Topology: </a:t>
            </a:r>
            <a:r>
              <a:rPr sz="1200" b="1" dirty="0">
                <a:latin typeface="Times New Roman"/>
                <a:cs typeface="Times New Roman"/>
              </a:rPr>
              <a:t>Cable</a:t>
            </a:r>
            <a:r>
              <a:rPr sz="1200" b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TV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1557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CABLE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TV</a:t>
            </a:r>
            <a:endParaRPr sz="1200" dirty="0">
              <a:latin typeface="Times New Roman"/>
              <a:cs typeface="Times New Roman"/>
            </a:endParaRPr>
          </a:p>
          <a:p>
            <a:pPr marL="1612900" marR="5715" algn="just">
              <a:lnSpc>
                <a:spcPct val="94700"/>
              </a:lnSpc>
              <a:spcBef>
                <a:spcPts val="55"/>
              </a:spcBef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spc="-5" dirty="0">
                <a:latin typeface="Times New Roman"/>
                <a:cs typeface="Times New Roman"/>
              </a:rPr>
              <a:t>Main </a:t>
            </a:r>
            <a:r>
              <a:rPr sz="1200" dirty="0">
                <a:latin typeface="Times New Roman"/>
                <a:cs typeface="Times New Roman"/>
              </a:rPr>
              <a:t>cable from </a:t>
            </a:r>
            <a:r>
              <a:rPr sz="1200" spc="-5" dirty="0">
                <a:latin typeface="Times New Roman"/>
                <a:cs typeface="Times New Roman"/>
              </a:rPr>
              <a:t>main </a:t>
            </a:r>
            <a:r>
              <a:rPr sz="1200" dirty="0">
                <a:latin typeface="Times New Roman"/>
                <a:cs typeface="Times New Roman"/>
              </a:rPr>
              <a:t>office is divided into </a:t>
            </a:r>
            <a:r>
              <a:rPr sz="1200" b="1" spc="-5" dirty="0">
                <a:latin typeface="Times New Roman"/>
                <a:cs typeface="Times New Roman"/>
              </a:rPr>
              <a:t>many</a:t>
            </a:r>
            <a:r>
              <a:rPr sz="1200" spc="-5" dirty="0">
                <a:latin typeface="Times New Roman"/>
                <a:cs typeface="Times New Roman"/>
              </a:rPr>
              <a:t>  </a:t>
            </a:r>
            <a:r>
              <a:rPr sz="1200" b="1" dirty="0">
                <a:latin typeface="Times New Roman"/>
                <a:cs typeface="Times New Roman"/>
              </a:rPr>
              <a:t>branches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each </a:t>
            </a:r>
            <a:r>
              <a:rPr sz="1200" spc="-5" dirty="0">
                <a:latin typeface="Times New Roman"/>
                <a:cs typeface="Times New Roman"/>
              </a:rPr>
              <a:t>branch </a:t>
            </a:r>
            <a:r>
              <a:rPr sz="1200" dirty="0">
                <a:latin typeface="Times New Roman"/>
                <a:cs typeface="Times New Roman"/>
              </a:rPr>
              <a:t>is divided into </a:t>
            </a:r>
            <a:r>
              <a:rPr sz="1200" b="1" spc="-5" dirty="0">
                <a:latin typeface="Times New Roman"/>
                <a:cs typeface="Times New Roman"/>
              </a:rPr>
              <a:t>smaller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branches</a:t>
            </a:r>
            <a:r>
              <a:rPr sz="1200" dirty="0">
                <a:latin typeface="Times New Roman"/>
                <a:cs typeface="Times New Roman"/>
              </a:rPr>
              <a:t>  and </a:t>
            </a:r>
            <a:r>
              <a:rPr sz="1200" spc="-5" dirty="0">
                <a:latin typeface="Times New Roman"/>
                <a:cs typeface="Times New Roman"/>
              </a:rPr>
              <a:t>so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</a:t>
            </a:r>
            <a:endParaRPr sz="1200" dirty="0">
              <a:latin typeface="Times New Roman"/>
              <a:cs typeface="Times New Roman"/>
            </a:endParaRPr>
          </a:p>
          <a:p>
            <a:pPr marL="1612900" algn="just">
              <a:lnSpc>
                <a:spcPts val="1565"/>
              </a:lnSpc>
            </a:pP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200" b="1" spc="-5" dirty="0">
                <a:latin typeface="Times New Roman"/>
                <a:cs typeface="Times New Roman"/>
              </a:rPr>
              <a:t>Hubs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cable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divided</a:t>
            </a:r>
            <a:endParaRPr sz="1200" dirty="0">
              <a:latin typeface="Times New Roman"/>
              <a:cs typeface="Times New Roman"/>
            </a:endParaRPr>
          </a:p>
          <a:p>
            <a:pPr marR="222250" algn="ctr">
              <a:lnSpc>
                <a:spcPts val="163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BUS</a:t>
            </a:r>
            <a:r>
              <a:rPr sz="1400" b="1" u="heavy" spc="-6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TOPOLOGY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2708" y="7613138"/>
            <a:ext cx="5422900" cy="19168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278765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previous </a:t>
            </a:r>
            <a:r>
              <a:rPr sz="1200" dirty="0">
                <a:latin typeface="Times New Roman"/>
                <a:cs typeface="Times New Roman"/>
              </a:rPr>
              <a:t>topologies </a:t>
            </a:r>
            <a:r>
              <a:rPr sz="1200" spc="-5" dirty="0">
                <a:latin typeface="Times New Roman"/>
                <a:cs typeface="Times New Roman"/>
              </a:rPr>
              <a:t>describe Point-to-point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endParaRPr sz="1200" dirty="0">
              <a:latin typeface="Times New Roman"/>
              <a:cs typeface="Times New Roman"/>
            </a:endParaRPr>
          </a:p>
          <a:p>
            <a:pPr marL="278765">
              <a:lnSpc>
                <a:spcPts val="138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Bus </a:t>
            </a:r>
            <a:r>
              <a:rPr sz="1200" dirty="0">
                <a:latin typeface="Times New Roman"/>
                <a:cs typeface="Times New Roman"/>
              </a:rPr>
              <a:t>Topology is</a:t>
            </a:r>
            <a:r>
              <a:rPr sz="1200" spc="254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Multipoint</a:t>
            </a:r>
            <a:endParaRPr sz="1200" b="1" dirty="0">
              <a:latin typeface="Times New Roman"/>
              <a:cs typeface="Times New Roman"/>
            </a:endParaRPr>
          </a:p>
          <a:p>
            <a:pPr marL="278765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o </a:t>
            </a:r>
            <a:r>
              <a:rPr sz="1200" b="1" dirty="0">
                <a:latin typeface="Times New Roman"/>
                <a:cs typeface="Times New Roman"/>
              </a:rPr>
              <a:t>One</a:t>
            </a:r>
            <a:r>
              <a:rPr sz="1200" dirty="0">
                <a:latin typeface="Times New Roman"/>
                <a:cs typeface="Times New Roman"/>
              </a:rPr>
              <a:t> long </a:t>
            </a:r>
            <a:r>
              <a:rPr sz="1200" b="1" dirty="0">
                <a:latin typeface="Times New Roman"/>
                <a:cs typeface="Times New Roman"/>
              </a:rPr>
              <a:t>cable</a:t>
            </a:r>
            <a:r>
              <a:rPr sz="1200" dirty="0">
                <a:latin typeface="Times New Roman"/>
                <a:cs typeface="Times New Roman"/>
              </a:rPr>
              <a:t> acts as a </a:t>
            </a:r>
            <a:r>
              <a:rPr sz="1200" b="1" spc="-5" dirty="0">
                <a:latin typeface="Times New Roman"/>
                <a:cs typeface="Times New Roman"/>
              </a:rPr>
              <a:t>BACKBONE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link all devices in the</a:t>
            </a:r>
            <a:r>
              <a:rPr sz="1200" spc="2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</a:p>
        </p:txBody>
      </p:sp>
      <p:sp>
        <p:nvSpPr>
          <p:cNvPr id="8" name="object 8"/>
          <p:cNvSpPr/>
          <p:nvPr/>
        </p:nvSpPr>
        <p:spPr>
          <a:xfrm>
            <a:off x="1873250" y="7556398"/>
            <a:ext cx="3888740" cy="1106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637" y="1038993"/>
            <a:ext cx="487363" cy="48736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0660" y="416477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70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14399"/>
            <a:ext cx="5532120" cy="856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00" marR="5715" indent="-228600">
              <a:lnSpc>
                <a:spcPts val="1380"/>
              </a:lnSpc>
              <a:buFont typeface="Meiryo"/>
              <a:buChar char="➢"/>
              <a:tabLst>
                <a:tab pos="1841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New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that facilitated the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 data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networks</a:t>
            </a:r>
            <a:endParaRPr sz="1200">
              <a:latin typeface="Times New Roman"/>
              <a:cs typeface="Times New Roman"/>
            </a:endParaRPr>
          </a:p>
          <a:p>
            <a:pPr marL="1841500" marR="5080" indent="-228600">
              <a:lnSpc>
                <a:spcPts val="1380"/>
              </a:lnSpc>
              <a:buFont typeface="Meiryo"/>
              <a:buChar char="➢"/>
              <a:tabLst>
                <a:tab pos="1841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Competition among </a:t>
            </a:r>
            <a:r>
              <a:rPr sz="1200" dirty="0">
                <a:latin typeface="Times New Roman"/>
                <a:cs typeface="Times New Roman"/>
              </a:rPr>
              <a:t>providers of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facilities  reduced the cost of data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circuits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TODAY’S EVERGHANGING &amp; BUSY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WORLD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marR="6350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Today’s </a:t>
            </a:r>
            <a:r>
              <a:rPr sz="1200" spc="-5" dirty="0">
                <a:latin typeface="Times New Roman"/>
                <a:cs typeface="Times New Roman"/>
              </a:rPr>
              <a:t>fast world demands better, secure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most of </a:t>
            </a:r>
            <a:r>
              <a:rPr sz="1200" dirty="0">
                <a:latin typeface="Times New Roman"/>
                <a:cs typeface="Times New Roman"/>
              </a:rPr>
              <a:t>all </a:t>
            </a:r>
            <a:r>
              <a:rPr sz="1200" spc="-5" dirty="0">
                <a:latin typeface="Times New Roman"/>
                <a:cs typeface="Times New Roman"/>
              </a:rPr>
              <a:t>FAST ways of 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Gone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days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you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wait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couple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weeks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get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letter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380"/>
              </a:lnSpc>
            </a:pPr>
            <a:r>
              <a:rPr sz="1200" spc="-10" dirty="0">
                <a:latin typeface="Times New Roman"/>
                <a:cs typeface="Times New Roman"/>
              </a:rPr>
              <a:t>USA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Why wait </a:t>
            </a:r>
            <a:r>
              <a:rPr sz="1200" spc="-5" dirty="0">
                <a:latin typeface="Times New Roman"/>
                <a:cs typeface="Times New Roman"/>
              </a:rPr>
              <a:t>ONE </a:t>
            </a:r>
            <a:r>
              <a:rPr sz="1200" dirty="0">
                <a:latin typeface="Times New Roman"/>
                <a:cs typeface="Times New Roman"/>
              </a:rPr>
              <a:t>week when you can get the </a:t>
            </a: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you require in just a split 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second, using what we know 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name of “</a:t>
            </a:r>
            <a:r>
              <a:rPr sz="1200" b="1" u="heavy" spc="-5" dirty="0">
                <a:latin typeface="Times New Roman"/>
                <a:cs typeface="Times New Roman"/>
              </a:rPr>
              <a:t>DATA  COMMUNICATION”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1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HOW TO ACHIEVE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THIS?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 to achieve this ACCURACY, SECURITY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SPEED </a:t>
            </a:r>
            <a:r>
              <a:rPr sz="1200" dirty="0">
                <a:latin typeface="Times New Roman"/>
                <a:cs typeface="Times New Roman"/>
              </a:rPr>
              <a:t>for the transfer of  this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information?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1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What </a:t>
            </a:r>
            <a:r>
              <a:rPr sz="1200" spc="-5" dirty="0">
                <a:latin typeface="Times New Roman"/>
                <a:cs typeface="Times New Roman"/>
              </a:rPr>
              <a:t>HARDWARE </a:t>
            </a:r>
            <a:r>
              <a:rPr sz="1200" dirty="0">
                <a:latin typeface="Times New Roman"/>
                <a:cs typeface="Times New Roman"/>
              </a:rPr>
              <a:t>and the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needed?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And, what should be the </a:t>
            </a:r>
            <a:r>
              <a:rPr sz="1200" spc="-5" dirty="0">
                <a:latin typeface="Times New Roman"/>
                <a:cs typeface="Times New Roman"/>
              </a:rPr>
              <a:t>MEANS </a:t>
            </a:r>
            <a:r>
              <a:rPr sz="1200" dirty="0">
                <a:latin typeface="Times New Roman"/>
                <a:cs typeface="Times New Roman"/>
              </a:rPr>
              <a:t>of sending this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info?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200">
              <a:latin typeface="Times New Roman"/>
              <a:cs typeface="Times New Roman"/>
            </a:endParaRPr>
          </a:p>
          <a:p>
            <a:pPr marL="241300" marR="6985">
              <a:lnSpc>
                <a:spcPts val="1380"/>
              </a:lnSpc>
            </a:pPr>
            <a:r>
              <a:rPr sz="1200" i="1" dirty="0">
                <a:latin typeface="Times New Roman"/>
                <a:cs typeface="Times New Roman"/>
              </a:rPr>
              <a:t>ARE SOME </a:t>
            </a:r>
            <a:r>
              <a:rPr sz="1200" i="1" spc="-5" dirty="0">
                <a:latin typeface="Times New Roman"/>
                <a:cs typeface="Times New Roman"/>
              </a:rPr>
              <a:t>OF </a:t>
            </a:r>
            <a:r>
              <a:rPr sz="1200" i="1" dirty="0">
                <a:latin typeface="Times New Roman"/>
                <a:cs typeface="Times New Roman"/>
              </a:rPr>
              <a:t>TOPIC WE </a:t>
            </a:r>
            <a:r>
              <a:rPr sz="1200" i="1" spc="-5" dirty="0">
                <a:latin typeface="Times New Roman"/>
                <a:cs typeface="Times New Roman"/>
              </a:rPr>
              <a:t>WILL </a:t>
            </a:r>
            <a:r>
              <a:rPr sz="1200" i="1" dirty="0">
                <a:latin typeface="Times New Roman"/>
                <a:cs typeface="Times New Roman"/>
              </a:rPr>
              <a:t>BE </a:t>
            </a:r>
            <a:r>
              <a:rPr sz="1200" i="1" spc="-5" dirty="0">
                <a:latin typeface="Times New Roman"/>
                <a:cs typeface="Times New Roman"/>
              </a:rPr>
              <a:t>EXPLORING DURING THE COURSE </a:t>
            </a:r>
            <a:r>
              <a:rPr sz="1200" i="1" spc="-10" dirty="0">
                <a:latin typeface="Times New Roman"/>
                <a:cs typeface="Times New Roman"/>
              </a:rPr>
              <a:t>OF  </a:t>
            </a:r>
            <a:r>
              <a:rPr sz="1200" i="1" spc="-5" dirty="0">
                <a:latin typeface="Times New Roman"/>
                <a:cs typeface="Times New Roman"/>
              </a:rPr>
              <a:t>OUR</a:t>
            </a:r>
            <a:r>
              <a:rPr sz="1200" i="1" spc="-10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STUDY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600" b="1" u="heavy" spc="-5" dirty="0">
                <a:latin typeface="Times New Roman"/>
                <a:cs typeface="Times New Roman"/>
              </a:rPr>
              <a:t>DATA</a:t>
            </a:r>
            <a:r>
              <a:rPr sz="1600" b="1" u="heavy" spc="-75" dirty="0">
                <a:latin typeface="Times New Roman"/>
                <a:cs typeface="Times New Roman"/>
              </a:rPr>
              <a:t> </a:t>
            </a:r>
            <a:r>
              <a:rPr sz="1600" b="1" u="heavy" spc="-5" dirty="0">
                <a:latin typeface="Times New Roman"/>
                <a:cs typeface="Times New Roman"/>
              </a:rPr>
              <a:t>COMMUNICATION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communicate ,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share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information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can be LOCAL or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REMOTE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Between Individuals </a:t>
            </a:r>
            <a:r>
              <a:rPr sz="1200" dirty="0">
                <a:latin typeface="Times New Roman"/>
                <a:cs typeface="Times New Roman"/>
              </a:rPr>
              <a:t>LOCAL communication occurs face to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face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REMOTE communication occurs over a long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distance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refer to </a:t>
            </a:r>
            <a:r>
              <a:rPr sz="1200" spc="-5" dirty="0">
                <a:latin typeface="Times New Roman"/>
                <a:cs typeface="Times New Roman"/>
              </a:rPr>
              <a:t>COMPUTER SYSTEMS, </a:t>
            </a:r>
            <a:r>
              <a:rPr sz="1200" dirty="0">
                <a:latin typeface="Times New Roman"/>
                <a:cs typeface="Times New Roman"/>
              </a:rPr>
              <a:t>Data is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of  Binary Units </a:t>
            </a:r>
            <a:r>
              <a:rPr sz="1200" spc="-5" dirty="0">
                <a:latin typeface="Times New Roman"/>
                <a:cs typeface="Times New Roman"/>
              </a:rPr>
              <a:t>(Bits)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the form </a:t>
            </a:r>
            <a:r>
              <a:rPr sz="1200" dirty="0">
                <a:latin typeface="Times New Roman"/>
                <a:cs typeface="Times New Roman"/>
              </a:rPr>
              <a:t>of Zeros (0’s) and One’s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(1’s)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45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Also the </a:t>
            </a:r>
            <a:r>
              <a:rPr sz="1200" spc="-5" dirty="0">
                <a:latin typeface="Times New Roman"/>
                <a:cs typeface="Times New Roman"/>
              </a:rPr>
              <a:t>entities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most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times </a:t>
            </a:r>
            <a:r>
              <a:rPr sz="1200" dirty="0">
                <a:latin typeface="Times New Roman"/>
                <a:cs typeface="Times New Roman"/>
              </a:rPr>
              <a:t>be considered to be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COMPUTERS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ourier New"/>
              <a:buChar char="o"/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Data Communication Definition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(Modified)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Therefore, </a:t>
            </a:r>
            <a:r>
              <a:rPr sz="1200" spc="-5" dirty="0">
                <a:latin typeface="Times New Roman"/>
                <a:cs typeface="Times New Roman"/>
              </a:rPr>
              <a:t>our </a:t>
            </a:r>
            <a:r>
              <a:rPr sz="1200" dirty="0">
                <a:latin typeface="Times New Roman"/>
                <a:cs typeface="Times New Roman"/>
              </a:rPr>
              <a:t>earlier </a:t>
            </a:r>
            <a:r>
              <a:rPr sz="1200" spc="-5" dirty="0">
                <a:latin typeface="Times New Roman"/>
                <a:cs typeface="Times New Roman"/>
              </a:rPr>
              <a:t>definition </a:t>
            </a:r>
            <a:r>
              <a:rPr sz="1200" dirty="0">
                <a:latin typeface="Times New Roman"/>
                <a:cs typeface="Times New Roman"/>
              </a:rPr>
              <a:t>can easily be </a:t>
            </a:r>
            <a:r>
              <a:rPr sz="1200" spc="-5" dirty="0">
                <a:latin typeface="Times New Roman"/>
                <a:cs typeface="Times New Roman"/>
              </a:rPr>
              <a:t>modified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241300" marR="6350">
              <a:lnSpc>
                <a:spcPts val="1380"/>
              </a:lnSpc>
            </a:pPr>
            <a:r>
              <a:rPr sz="1200" b="1" spc="-5" dirty="0">
                <a:latin typeface="Times New Roman"/>
                <a:cs typeface="Times New Roman"/>
              </a:rPr>
              <a:t>“Data Communication is the exchange of </a:t>
            </a:r>
            <a:r>
              <a:rPr sz="1200" b="1" dirty="0">
                <a:latin typeface="Times New Roman"/>
                <a:cs typeface="Times New Roman"/>
              </a:rPr>
              <a:t>data (in the form of 0’s </a:t>
            </a:r>
            <a:r>
              <a:rPr sz="1200" b="1" spc="-5" dirty="0">
                <a:latin typeface="Times New Roman"/>
                <a:cs typeface="Times New Roman"/>
              </a:rPr>
              <a:t>and </a:t>
            </a:r>
            <a:r>
              <a:rPr sz="1200" b="1" dirty="0">
                <a:latin typeface="Times New Roman"/>
                <a:cs typeface="Times New Roman"/>
              </a:rPr>
              <a:t>1’s)  </a:t>
            </a:r>
            <a:r>
              <a:rPr sz="1200" b="1" spc="-5" dirty="0">
                <a:latin typeface="Times New Roman"/>
                <a:cs typeface="Times New Roman"/>
              </a:rPr>
              <a:t>between </a:t>
            </a:r>
            <a:r>
              <a:rPr sz="1200" b="1" dirty="0">
                <a:latin typeface="Times New Roman"/>
                <a:cs typeface="Times New Roman"/>
              </a:rPr>
              <a:t>two devices (computers) via some form of the transmission</a:t>
            </a:r>
            <a:r>
              <a:rPr sz="1200" b="1" spc="-114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medium.”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LOCAL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-5" dirty="0">
                <a:latin typeface="Times New Roman"/>
                <a:cs typeface="Times New Roman"/>
              </a:rPr>
              <a:t>REMOTE Data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Communication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05"/>
              </a:lnSpc>
              <a:buFont typeface="Meiryo"/>
              <a:buChar char="❖"/>
              <a:tabLst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LOCAL</a:t>
            </a:r>
            <a:endParaRPr sz="1200">
              <a:latin typeface="Times New Roman"/>
              <a:cs typeface="Times New Roman"/>
            </a:endParaRPr>
          </a:p>
          <a:p>
            <a:pPr marL="698500" marR="5715">
              <a:lnSpc>
                <a:spcPts val="1380"/>
              </a:lnSpc>
              <a:spcBef>
                <a:spcPts val="60"/>
              </a:spcBef>
            </a:pPr>
            <a:r>
              <a:rPr sz="1200" dirty="0">
                <a:latin typeface="Times New Roman"/>
                <a:cs typeface="Times New Roman"/>
              </a:rPr>
              <a:t>Data communication is considered to be local if the communicating devices  are present in the </a:t>
            </a:r>
            <a:r>
              <a:rPr sz="1200" spc="-5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building </a:t>
            </a:r>
            <a:r>
              <a:rPr sz="1200" spc="-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similarly </a:t>
            </a:r>
            <a:r>
              <a:rPr sz="1200" dirty="0">
                <a:latin typeface="Times New Roman"/>
                <a:cs typeface="Times New Roman"/>
              </a:rPr>
              <a:t>restricted geographical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07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30300" y="445007"/>
            <a:ext cx="5531485" cy="7145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53355" algn="l"/>
              </a:tabLst>
            </a:pPr>
            <a:r>
              <a:rPr sz="1200" spc="-5" dirty="0">
                <a:latin typeface="Times New Roman"/>
                <a:cs typeface="Times New Roman"/>
              </a:rPr>
              <a:t>CS601-Data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	</a:t>
            </a: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spcBef>
                <a:spcPts val="780"/>
              </a:spcBef>
              <a:buFont typeface="Courier New"/>
              <a:buChar char="o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Drop Lines and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Taps</a:t>
            </a:r>
          </a:p>
          <a:p>
            <a:pPr marL="469900" indent="-228600">
              <a:lnSpc>
                <a:spcPts val="1380"/>
              </a:lnSpc>
              <a:buFont typeface="Courier New"/>
              <a:buChar char="o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Drop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Line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is</a:t>
            </a:r>
            <a:r>
              <a:rPr sz="1200" dirty="0">
                <a:latin typeface="Times New Roman"/>
                <a:cs typeface="Times New Roman"/>
              </a:rPr>
              <a:t> the </a:t>
            </a:r>
            <a:r>
              <a:rPr sz="1200" b="1" dirty="0">
                <a:latin typeface="Times New Roman"/>
                <a:cs typeface="Times New Roman"/>
              </a:rPr>
              <a:t>connection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between </a:t>
            </a:r>
            <a:r>
              <a:rPr sz="1200" b="1" dirty="0">
                <a:latin typeface="Times New Roman"/>
                <a:cs typeface="Times New Roman"/>
              </a:rPr>
              <a:t>device</a:t>
            </a:r>
            <a:r>
              <a:rPr sz="1200" dirty="0">
                <a:latin typeface="Times New Roman"/>
                <a:cs typeface="Times New Roman"/>
              </a:rPr>
              <a:t> and the </a:t>
            </a:r>
            <a:r>
              <a:rPr sz="1200" spc="-5" dirty="0">
                <a:latin typeface="Times New Roman"/>
                <a:cs typeface="Times New Roman"/>
              </a:rPr>
              <a:t>main </a:t>
            </a:r>
            <a:r>
              <a:rPr sz="1200" b="1" dirty="0">
                <a:latin typeface="Times New Roman"/>
                <a:cs typeface="Times New Roman"/>
              </a:rPr>
              <a:t>cable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(Backbone)</a:t>
            </a:r>
          </a:p>
          <a:p>
            <a:pPr marL="927100" lvl="1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b="1" dirty="0">
                <a:latin typeface="Times New Roman"/>
                <a:cs typeface="Times New Roman"/>
              </a:rPr>
              <a:t>Tap</a:t>
            </a:r>
            <a:r>
              <a:rPr sz="1200" dirty="0">
                <a:latin typeface="Times New Roman"/>
                <a:cs typeface="Times New Roman"/>
              </a:rPr>
              <a:t> is a </a:t>
            </a:r>
            <a:r>
              <a:rPr sz="1200" b="1" spc="-5" dirty="0">
                <a:latin typeface="Times New Roman"/>
                <a:cs typeface="Times New Roman"/>
              </a:rPr>
              <a:t>connector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that;</a:t>
            </a:r>
          </a:p>
          <a:p>
            <a:pPr marL="13843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Splices</a:t>
            </a:r>
            <a:r>
              <a:rPr sz="1200" dirty="0">
                <a:latin typeface="Times New Roman"/>
                <a:cs typeface="Times New Roman"/>
              </a:rPr>
              <a:t> into the </a:t>
            </a:r>
            <a:r>
              <a:rPr sz="1200" spc="-5" dirty="0">
                <a:latin typeface="Times New Roman"/>
                <a:cs typeface="Times New Roman"/>
              </a:rPr>
              <a:t>main </a:t>
            </a:r>
            <a:r>
              <a:rPr sz="1200" dirty="0">
                <a:latin typeface="Times New Roman"/>
                <a:cs typeface="Times New Roman"/>
              </a:rPr>
              <a:t>cable 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</a:p>
          <a:p>
            <a:pPr marL="1384300" marR="5080">
              <a:lnSpc>
                <a:spcPts val="1380"/>
              </a:lnSpc>
              <a:spcBef>
                <a:spcPts val="65"/>
              </a:spcBef>
            </a:pPr>
            <a:r>
              <a:rPr sz="1200" b="1" spc="-5" dirty="0">
                <a:latin typeface="Times New Roman"/>
                <a:cs typeface="Times New Roman"/>
              </a:rPr>
              <a:t>Punctures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sheathing of </a:t>
            </a:r>
            <a:r>
              <a:rPr sz="1200" dirty="0">
                <a:latin typeface="Times New Roman"/>
                <a:cs typeface="Times New Roman"/>
              </a:rPr>
              <a:t>a cable to </a:t>
            </a:r>
            <a:r>
              <a:rPr sz="1200" spc="-5" dirty="0">
                <a:latin typeface="Times New Roman"/>
                <a:cs typeface="Times New Roman"/>
              </a:rPr>
              <a:t>create </a:t>
            </a:r>
            <a:r>
              <a:rPr sz="1200" dirty="0">
                <a:latin typeface="Times New Roman"/>
                <a:cs typeface="Times New Roman"/>
              </a:rPr>
              <a:t>connection with </a:t>
            </a:r>
            <a:r>
              <a:rPr sz="1200" spc="-5" dirty="0">
                <a:latin typeface="Times New Roman"/>
                <a:cs typeface="Times New Roman"/>
              </a:rPr>
              <a:t>the  </a:t>
            </a:r>
            <a:r>
              <a:rPr sz="1200" b="1" spc="-5" dirty="0">
                <a:latin typeface="Times New Roman"/>
                <a:cs typeface="Times New Roman"/>
              </a:rPr>
              <a:t>metallic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core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Signal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degrades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 it </a:t>
            </a:r>
            <a:r>
              <a:rPr sz="1200" spc="-5" dirty="0">
                <a:latin typeface="Times New Roman"/>
                <a:cs typeface="Times New Roman"/>
              </a:rPr>
              <a:t>travels, therefore </a:t>
            </a:r>
            <a:r>
              <a:rPr sz="1200" dirty="0">
                <a:latin typeface="Times New Roman"/>
                <a:cs typeface="Times New Roman"/>
              </a:rPr>
              <a:t>there is a </a:t>
            </a:r>
            <a:r>
              <a:rPr sz="1200" b="1" spc="-5" dirty="0">
                <a:latin typeface="Times New Roman"/>
                <a:cs typeface="Times New Roman"/>
              </a:rPr>
              <a:t>limit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on:</a:t>
            </a:r>
          </a:p>
          <a:p>
            <a:pPr marL="1155700" lvl="1" indent="-228600">
              <a:lnSpc>
                <a:spcPts val="138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number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Taps a Bus can support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</a:p>
          <a:p>
            <a:pPr marL="1155700" lvl="1" indent="-228600">
              <a:lnSpc>
                <a:spcPts val="141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distance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between </a:t>
            </a:r>
            <a:r>
              <a:rPr sz="1200" spc="-5" dirty="0">
                <a:latin typeface="Times New Roman"/>
                <a:cs typeface="Times New Roman"/>
              </a:rPr>
              <a:t>those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Taps</a:t>
            </a: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buFont typeface="Meiryo"/>
              <a:buChar char="❖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Advantages of BUS TOPOLOGY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Easy</a:t>
            </a:r>
            <a:r>
              <a:rPr sz="1200" dirty="0">
                <a:latin typeface="Times New Roman"/>
                <a:cs typeface="Times New Roman"/>
              </a:rPr>
              <a:t> to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install</a:t>
            </a:r>
            <a:endParaRPr sz="1200" dirty="0">
              <a:latin typeface="Times New Roman"/>
              <a:cs typeface="Times New Roman"/>
            </a:endParaRPr>
          </a:p>
          <a:p>
            <a:pPr marL="1155700" marR="5715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1155700" algn="l"/>
              </a:tabLst>
            </a:pPr>
            <a:r>
              <a:rPr sz="1200" spc="-5" dirty="0">
                <a:latin typeface="Times New Roman"/>
                <a:cs typeface="Times New Roman"/>
              </a:rPr>
              <a:t>Backbone can be laid on the most efficient path and then rest of the  nodes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connected </a:t>
            </a:r>
            <a:r>
              <a:rPr sz="1200" spc="-5" dirty="0">
                <a:latin typeface="Times New Roman"/>
                <a:cs typeface="Times New Roman"/>
              </a:rPr>
              <a:t>using Drop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Lines</a:t>
            </a:r>
          </a:p>
          <a:p>
            <a:pPr marL="698500" lvl="1" indent="-228600">
              <a:lnSpc>
                <a:spcPts val="1315"/>
              </a:lnSpc>
              <a:buFont typeface="Meiryo"/>
              <a:buChar char="➢"/>
              <a:tabLst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Less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cabling</a:t>
            </a:r>
            <a:r>
              <a:rPr sz="1200" dirty="0">
                <a:latin typeface="Times New Roman"/>
                <a:cs typeface="Times New Roman"/>
              </a:rPr>
              <a:t> than Mesh , Star or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Tree</a:t>
            </a:r>
            <a:endParaRPr lang="en-AU" sz="12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15"/>
              </a:lnSpc>
              <a:buFont typeface="Meiryo"/>
              <a:buChar char="➢"/>
              <a:tabLst>
                <a:tab pos="698500" algn="l"/>
              </a:tabLst>
            </a:pPr>
            <a:endParaRPr sz="11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Disadvantages of BUS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Topology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Difficult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Reconfiguration</a:t>
            </a:r>
            <a:endParaRPr sz="1200" dirty="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Difficult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b="1" dirty="0">
                <a:latin typeface="Times New Roman"/>
                <a:cs typeface="Times New Roman"/>
              </a:rPr>
              <a:t>add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new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</a:t>
            </a:r>
            <a:endParaRPr sz="1200" dirty="0">
              <a:latin typeface="Times New Roman"/>
              <a:cs typeface="Times New Roman"/>
            </a:endParaRPr>
          </a:p>
          <a:p>
            <a:pPr marL="965200" lvl="2" indent="-266700">
              <a:lnSpc>
                <a:spcPts val="1410"/>
              </a:lnSpc>
              <a:buFont typeface="Meiryo"/>
              <a:buChar char="✓"/>
              <a:tabLst>
                <a:tab pos="964565" algn="l"/>
                <a:tab pos="965200" algn="l"/>
              </a:tabLst>
            </a:pPr>
            <a:r>
              <a:rPr sz="1200" dirty="0">
                <a:latin typeface="Times New Roman"/>
                <a:cs typeface="Times New Roman"/>
              </a:rPr>
              <a:t>adding new devices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require </a:t>
            </a:r>
            <a:r>
              <a:rPr sz="1200" spc="-5" dirty="0">
                <a:latin typeface="Times New Roman"/>
                <a:cs typeface="Times New Roman"/>
              </a:rPr>
              <a:t>modification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backbone</a:t>
            </a:r>
          </a:p>
          <a:p>
            <a:pPr lvl="2">
              <a:lnSpc>
                <a:spcPct val="100000"/>
              </a:lnSpc>
              <a:spcBef>
                <a:spcPts val="55"/>
              </a:spcBef>
              <a:buFont typeface="Meiryo"/>
              <a:buChar char="✓"/>
            </a:pPr>
            <a:endParaRPr sz="1100" dirty="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No </a:t>
            </a:r>
            <a:r>
              <a:rPr sz="1200" dirty="0">
                <a:latin typeface="Times New Roman"/>
                <a:cs typeface="Times New Roman"/>
              </a:rPr>
              <a:t>Fault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Isolation</a:t>
            </a:r>
            <a:endParaRPr sz="1200" dirty="0">
              <a:latin typeface="Times New Roman"/>
              <a:cs typeface="Times New Roman"/>
            </a:endParaRPr>
          </a:p>
          <a:p>
            <a:pPr marL="927100" marR="635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fault or break in </a:t>
            </a:r>
            <a:r>
              <a:rPr sz="1200" spc="-5" dirty="0">
                <a:latin typeface="Times New Roman"/>
                <a:cs typeface="Times New Roman"/>
              </a:rPr>
              <a:t>backbone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b="1" spc="-5" dirty="0">
                <a:latin typeface="Times New Roman"/>
                <a:cs typeface="Times New Roman"/>
              </a:rPr>
              <a:t>disable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communication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even on the </a:t>
            </a:r>
            <a:r>
              <a:rPr sz="1200" spc="-5" dirty="0">
                <a:latin typeface="Times New Roman"/>
                <a:cs typeface="Times New Roman"/>
              </a:rPr>
              <a:t>same  </a:t>
            </a:r>
            <a:r>
              <a:rPr sz="1200" dirty="0">
                <a:latin typeface="Times New Roman"/>
                <a:cs typeface="Times New Roman"/>
              </a:rPr>
              <a:t>side of the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problem</a:t>
            </a:r>
          </a:p>
          <a:p>
            <a:pPr marL="927100" marR="508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Damaged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area reflects signals </a:t>
            </a:r>
            <a:r>
              <a:rPr sz="1200" b="1" dirty="0">
                <a:latin typeface="Times New Roman"/>
                <a:cs typeface="Times New Roman"/>
              </a:rPr>
              <a:t>back</a:t>
            </a:r>
            <a:r>
              <a:rPr sz="1200" dirty="0">
                <a:latin typeface="Times New Roman"/>
                <a:cs typeface="Times New Roman"/>
              </a:rPr>
              <a:t> in the direction of </a:t>
            </a:r>
            <a:r>
              <a:rPr sz="1200" b="1" dirty="0">
                <a:latin typeface="Times New Roman"/>
                <a:cs typeface="Times New Roman"/>
              </a:rPr>
              <a:t>origin</a:t>
            </a:r>
            <a:r>
              <a:rPr sz="1200" dirty="0">
                <a:latin typeface="Times New Roman"/>
                <a:cs typeface="Times New Roman"/>
              </a:rPr>
              <a:t> creating  </a:t>
            </a:r>
            <a:r>
              <a:rPr sz="1200" b="1" spc="-5" dirty="0">
                <a:latin typeface="Times New Roman"/>
                <a:cs typeface="Times New Roman"/>
              </a:rPr>
              <a:t>Noise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b="1" spc="-5" dirty="0">
                <a:latin typeface="Times New Roman"/>
                <a:cs typeface="Times New Roman"/>
              </a:rPr>
              <a:t>both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directions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55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Topology</a:t>
            </a:r>
          </a:p>
          <a:p>
            <a:pPr marL="469900" indent="-228600">
              <a:lnSpc>
                <a:spcPts val="1385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Categories of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Topologies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ts val="1380"/>
              </a:lnSpc>
            </a:pPr>
            <a:r>
              <a:rPr sz="1200" b="1" dirty="0">
                <a:latin typeface="Times New Roman"/>
                <a:cs typeface="Times New Roman"/>
              </a:rPr>
              <a:t>Reading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Sections</a:t>
            </a:r>
            <a:endParaRPr sz="1200" dirty="0">
              <a:latin typeface="Times New Roman"/>
              <a:cs typeface="Times New Roman"/>
            </a:endParaRPr>
          </a:p>
          <a:p>
            <a:pPr marL="469900" marR="6985" indent="-228600">
              <a:lnSpc>
                <a:spcPts val="1380"/>
              </a:lnSpc>
              <a:spcBef>
                <a:spcPts val="60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Section 2.2 </a:t>
            </a:r>
            <a:r>
              <a:rPr sz="1200" dirty="0">
                <a:latin typeface="Times New Roman"/>
                <a:cs typeface="Times New Roman"/>
              </a:rPr>
              <a:t>“Data </a:t>
            </a:r>
            <a:r>
              <a:rPr sz="1200" spc="-5" dirty="0">
                <a:latin typeface="Times New Roman"/>
                <a:cs typeface="Times New Roman"/>
              </a:rPr>
              <a:t>Communications </a:t>
            </a:r>
            <a:r>
              <a:rPr sz="1200" dirty="0">
                <a:latin typeface="Times New Roman"/>
                <a:cs typeface="Times New Roman"/>
              </a:rPr>
              <a:t>and Networking” 4th Edition by Behrouz </a:t>
            </a:r>
            <a:r>
              <a:rPr sz="1200" spc="-5" dirty="0">
                <a:latin typeface="Times New Roman"/>
                <a:cs typeface="Times New Roman"/>
              </a:rPr>
              <a:t>A.  </a:t>
            </a:r>
            <a:r>
              <a:rPr sz="1200" dirty="0">
                <a:latin typeface="Times New Roman"/>
                <a:cs typeface="Times New Roman"/>
              </a:rPr>
              <a:t>Forouzan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</a:t>
            </a:r>
            <a:r>
              <a:rPr spc="-5" dirty="0"/>
              <a:t>Copyright Virtual University of</a:t>
            </a:r>
            <a:r>
              <a:rPr spc="-80" dirty="0"/>
              <a:t> </a:t>
            </a:r>
            <a:r>
              <a:rPr spc="-5" dirty="0"/>
              <a:t>Pakistan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0" y="6377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903731"/>
            <a:ext cx="5530215" cy="431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 indent="-228600">
              <a:lnSpc>
                <a:spcPts val="1405"/>
              </a:lnSpc>
              <a:buFont typeface="Meiryo"/>
              <a:buChar char="❖"/>
              <a:tabLst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REMOTE</a:t>
            </a:r>
            <a:endParaRPr sz="1200">
              <a:latin typeface="Times New Roman"/>
              <a:cs typeface="Times New Roman"/>
            </a:endParaRPr>
          </a:p>
          <a:p>
            <a:pPr marL="698500">
              <a:lnSpc>
                <a:spcPts val="1405"/>
              </a:lnSpc>
            </a:pPr>
            <a:r>
              <a:rPr sz="1200" dirty="0">
                <a:latin typeface="Times New Roman"/>
                <a:cs typeface="Times New Roman"/>
              </a:rPr>
              <a:t>Data Communication is considered </a:t>
            </a:r>
            <a:r>
              <a:rPr sz="1200" spc="-5" dirty="0">
                <a:latin typeface="Times New Roman"/>
                <a:cs typeface="Times New Roman"/>
              </a:rPr>
              <a:t>remote, </a:t>
            </a:r>
            <a:r>
              <a:rPr sz="1200" dirty="0">
                <a:latin typeface="Times New Roman"/>
                <a:cs typeface="Times New Roman"/>
              </a:rPr>
              <a:t>if the devices are farther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apart.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29235" algn="ctr">
              <a:lnSpc>
                <a:spcPts val="1410"/>
              </a:lnSpc>
              <a:spcBef>
                <a:spcPts val="5"/>
              </a:spcBef>
            </a:pPr>
            <a:r>
              <a:rPr sz="1200" b="1" i="1" u="heavy" spc="-5" dirty="0">
                <a:latin typeface="Times New Roman"/>
                <a:cs typeface="Times New Roman"/>
              </a:rPr>
              <a:t>VAGUE</a:t>
            </a:r>
            <a:r>
              <a:rPr sz="1200" b="1" i="1" u="heavy" spc="-100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DEFINITIONS</a:t>
            </a:r>
            <a:endParaRPr sz="1200">
              <a:latin typeface="Times New Roman"/>
              <a:cs typeface="Times New Roman"/>
            </a:endParaRPr>
          </a:p>
          <a:p>
            <a:pPr marL="2421255">
              <a:lnSpc>
                <a:spcPts val="1410"/>
              </a:lnSpc>
            </a:pPr>
            <a:r>
              <a:rPr sz="1200" b="1" i="1" u="heavy" dirty="0">
                <a:latin typeface="Times New Roman"/>
                <a:cs typeface="Times New Roman"/>
              </a:rPr>
              <a:t>We will</a:t>
            </a:r>
            <a:r>
              <a:rPr sz="1200" b="1" i="1" u="heavy" spc="-85" dirty="0">
                <a:latin typeface="Times New Roman"/>
                <a:cs typeface="Times New Roman"/>
              </a:rPr>
              <a:t> </a:t>
            </a:r>
            <a:r>
              <a:rPr sz="1200" b="1" i="1" u="heavy" spc="-5" dirty="0">
                <a:latin typeface="Times New Roman"/>
                <a:cs typeface="Times New Roman"/>
              </a:rPr>
              <a:t>clarify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Data Communication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For Data </a:t>
            </a:r>
            <a:r>
              <a:rPr sz="1200" spc="-5" dirty="0">
                <a:latin typeface="Times New Roman"/>
                <a:cs typeface="Times New Roman"/>
              </a:rPr>
              <a:t>Communication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occur,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communicating </a:t>
            </a:r>
            <a:r>
              <a:rPr sz="1200" dirty="0">
                <a:latin typeface="Times New Roman"/>
                <a:cs typeface="Times New Roman"/>
              </a:rPr>
              <a:t>devices </a:t>
            </a:r>
            <a:r>
              <a:rPr sz="1200" spc="-5" dirty="0">
                <a:latin typeface="Times New Roman"/>
                <a:cs typeface="Times New Roman"/>
              </a:rPr>
              <a:t>must </a:t>
            </a:r>
            <a:r>
              <a:rPr sz="1200" dirty="0">
                <a:latin typeface="Times New Roman"/>
                <a:cs typeface="Times New Roman"/>
              </a:rPr>
              <a:t>be a part of a  communication system </a:t>
            </a:r>
            <a:r>
              <a:rPr sz="1200" spc="-5" dirty="0">
                <a:latin typeface="Times New Roman"/>
                <a:cs typeface="Times New Roman"/>
              </a:rPr>
              <a:t>made </a:t>
            </a:r>
            <a:r>
              <a:rPr sz="1200" dirty="0">
                <a:latin typeface="Times New Roman"/>
                <a:cs typeface="Times New Roman"/>
              </a:rPr>
              <a:t>up of </a:t>
            </a:r>
            <a:r>
              <a:rPr sz="1200" spc="-5" dirty="0">
                <a:latin typeface="Times New Roman"/>
                <a:cs typeface="Times New Roman"/>
              </a:rPr>
              <a:t>some specific </a:t>
            </a:r>
            <a:r>
              <a:rPr sz="1200" dirty="0">
                <a:latin typeface="Times New Roman"/>
                <a:cs typeface="Times New Roman"/>
              </a:rPr>
              <a:t>kind of hardware 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20"/>
              </a:lnSpc>
            </a:pPr>
            <a:r>
              <a:rPr sz="1200" dirty="0">
                <a:latin typeface="Times New Roman"/>
                <a:cs typeface="Times New Roman"/>
              </a:rPr>
              <a:t>This type of a system is known as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ts val="1415"/>
              </a:lnSpc>
            </a:pPr>
            <a:r>
              <a:rPr sz="1200" b="1" u="heavy" spc="-5" dirty="0">
                <a:latin typeface="Times New Roman"/>
                <a:cs typeface="Times New Roman"/>
              </a:rPr>
              <a:t>“DATA COMMUNICATION</a:t>
            </a:r>
            <a:r>
              <a:rPr sz="1200" b="1" u="heavy" spc="-8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latin typeface="Times New Roman"/>
                <a:cs typeface="Times New Roman"/>
              </a:rPr>
              <a:t>SYSTEM”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Effectiveness of Data Comm.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</a:pPr>
            <a:r>
              <a:rPr sz="1200" dirty="0">
                <a:latin typeface="Times New Roman"/>
                <a:cs typeface="Times New Roman"/>
              </a:rPr>
              <a:t>Effectiveness depends upon three </a:t>
            </a:r>
            <a:r>
              <a:rPr sz="1200" spc="-5" dirty="0">
                <a:latin typeface="Times New Roman"/>
                <a:cs typeface="Times New Roman"/>
              </a:rPr>
              <a:t>fundamental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characteristics: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Delivery</a:t>
            </a:r>
            <a:endParaRPr sz="12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380"/>
              </a:lnSpc>
              <a:buFont typeface="Meiryo"/>
              <a:buChar char="➢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Accuracy</a:t>
            </a:r>
            <a:endParaRPr sz="1200">
              <a:latin typeface="Times New Roman"/>
              <a:cs typeface="Times New Roman"/>
            </a:endParaRPr>
          </a:p>
          <a:p>
            <a:pPr marL="927100" lvl="1" indent="-228600">
              <a:lnSpc>
                <a:spcPts val="1410"/>
              </a:lnSpc>
              <a:buFont typeface="Meiryo"/>
              <a:buChar char="➢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Timeliness (Better </a:t>
            </a:r>
            <a:r>
              <a:rPr sz="1200" dirty="0">
                <a:latin typeface="Times New Roman"/>
                <a:cs typeface="Times New Roman"/>
              </a:rPr>
              <a:t>NEVER than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LATE)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1384300" lvl="2" indent="-228600">
              <a:lnSpc>
                <a:spcPct val="100000"/>
              </a:lnSpc>
              <a:buFont typeface="Meiryo"/>
              <a:buChar char="✓"/>
              <a:tabLst>
                <a:tab pos="1384300" algn="l"/>
              </a:tabLst>
            </a:pPr>
            <a:r>
              <a:rPr sz="1200" spc="-5" dirty="0">
                <a:latin typeface="Times New Roman"/>
                <a:cs typeface="Times New Roman"/>
              </a:rPr>
              <a:t>Example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POSTAL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MAIL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Components of Data Comm.</a:t>
            </a:r>
            <a:r>
              <a:rPr sz="1400" b="1" u="heavy" spc="2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3000" y="5411723"/>
            <a:ext cx="4803965" cy="167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30300" y="7454392"/>
            <a:ext cx="5530850" cy="162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b="1" spc="-5" dirty="0">
                <a:latin typeface="Times New Roman"/>
                <a:cs typeface="Times New Roman"/>
              </a:rPr>
              <a:t>Components of Data Com Systems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3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Any system is </a:t>
            </a:r>
            <a:r>
              <a:rPr sz="1200" spc="-5" dirty="0">
                <a:latin typeface="Times New Roman"/>
                <a:cs typeface="Times New Roman"/>
              </a:rPr>
              <a:t>made </a:t>
            </a:r>
            <a:r>
              <a:rPr sz="1200" dirty="0">
                <a:latin typeface="Times New Roman"/>
                <a:cs typeface="Times New Roman"/>
              </a:rPr>
              <a:t>up of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than one component. </a:t>
            </a:r>
            <a:r>
              <a:rPr sz="1200" spc="-5" dirty="0">
                <a:latin typeface="Times New Roman"/>
                <a:cs typeface="Times New Roman"/>
              </a:rPr>
              <a:t>Similarly,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communication  system is made up of 5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as shown in 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fig: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Sender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698500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14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87500" y="903731"/>
            <a:ext cx="5074285" cy="346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or Data to be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communicated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Can be text, </a:t>
            </a:r>
            <a:r>
              <a:rPr sz="1200" spc="-5" dirty="0">
                <a:latin typeface="Times New Roman"/>
                <a:cs typeface="Times New Roman"/>
              </a:rPr>
              <a:t>numbers, </a:t>
            </a:r>
            <a:r>
              <a:rPr sz="1200" dirty="0">
                <a:latin typeface="Times New Roman"/>
                <a:cs typeface="Times New Roman"/>
              </a:rPr>
              <a:t>video or any </a:t>
            </a:r>
            <a:r>
              <a:rPr sz="1200" spc="-5" dirty="0">
                <a:latin typeface="Times New Roman"/>
                <a:cs typeface="Times New Roman"/>
              </a:rPr>
              <a:t>combination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In short anything that can be represented using binary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bits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Meiryo"/>
              <a:buChar char="➢"/>
            </a:pPr>
            <a:endParaRPr sz="115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Data Communication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Messages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405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Files </a:t>
            </a:r>
            <a:r>
              <a:rPr sz="1200" spc="-5" dirty="0">
                <a:latin typeface="Times New Roman"/>
                <a:cs typeface="Times New Roman"/>
              </a:rPr>
              <a:t>(meaningful </a:t>
            </a:r>
            <a:r>
              <a:rPr sz="1200" dirty="0">
                <a:latin typeface="Times New Roman"/>
                <a:cs typeface="Times New Roman"/>
              </a:rPr>
              <a:t>collections of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records)</a:t>
            </a:r>
            <a:endParaRPr sz="1200">
              <a:latin typeface="Times New Roman"/>
              <a:cs typeface="Times New Roman"/>
            </a:endParaRPr>
          </a:p>
          <a:p>
            <a:pPr marL="927100" marR="5715" lvl="2" indent="-228600">
              <a:lnSpc>
                <a:spcPts val="1380"/>
              </a:lnSpc>
              <a:spcBef>
                <a:spcPts val="60"/>
              </a:spcBef>
              <a:buFont typeface="Meiryo"/>
              <a:buChar char="✓"/>
              <a:tabLst>
                <a:tab pos="9271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Data/information requests </a:t>
            </a:r>
            <a:r>
              <a:rPr sz="1200" spc="-5" dirty="0">
                <a:latin typeface="Times New Roman"/>
                <a:cs typeface="Times New Roman"/>
              </a:rPr>
              <a:t>(database </a:t>
            </a:r>
            <a:r>
              <a:rPr sz="1200" dirty="0">
                <a:latin typeface="Times New Roman"/>
                <a:cs typeface="Times New Roman"/>
              </a:rPr>
              <a:t>queries, Web </a:t>
            </a:r>
            <a:r>
              <a:rPr sz="1200" spc="-5" dirty="0">
                <a:latin typeface="Times New Roman"/>
                <a:cs typeface="Times New Roman"/>
              </a:rPr>
              <a:t>page requests,  </a:t>
            </a:r>
            <a:r>
              <a:rPr sz="1200" dirty="0">
                <a:latin typeface="Times New Roman"/>
                <a:cs typeface="Times New Roman"/>
              </a:rPr>
              <a:t>etc.)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15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Responses </a:t>
            </a:r>
            <a:r>
              <a:rPr sz="1200" dirty="0">
                <a:latin typeface="Times New Roman"/>
                <a:cs typeface="Times New Roman"/>
              </a:rPr>
              <a:t>to requests and commands or error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messages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80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Status messages </a:t>
            </a:r>
            <a:r>
              <a:rPr sz="1200" spc="-5" dirty="0">
                <a:latin typeface="Times New Roman"/>
                <a:cs typeface="Times New Roman"/>
              </a:rPr>
              <a:t>(about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network’s </a:t>
            </a:r>
            <a:r>
              <a:rPr sz="1200" dirty="0">
                <a:latin typeface="Times New Roman"/>
                <a:cs typeface="Times New Roman"/>
              </a:rPr>
              <a:t>functional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status)</a:t>
            </a:r>
            <a:endParaRPr sz="1200">
              <a:latin typeface="Times New Roman"/>
              <a:cs typeface="Times New Roman"/>
            </a:endParaRPr>
          </a:p>
          <a:p>
            <a:pPr marL="927100" marR="5080" lvl="2" indent="-228600">
              <a:lnSpc>
                <a:spcPts val="1380"/>
              </a:lnSpc>
              <a:spcBef>
                <a:spcPts val="65"/>
              </a:spcBef>
              <a:buFont typeface="Meiryo"/>
              <a:buChar char="✓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Control messages </a:t>
            </a:r>
            <a:r>
              <a:rPr sz="1200" spc="-5" dirty="0">
                <a:latin typeface="Times New Roman"/>
                <a:cs typeface="Times New Roman"/>
              </a:rPr>
              <a:t>transmitted </a:t>
            </a:r>
            <a:r>
              <a:rPr sz="1200" dirty="0">
                <a:latin typeface="Times New Roman"/>
                <a:cs typeface="Times New Roman"/>
              </a:rPr>
              <a:t>between network devices to </a:t>
            </a:r>
            <a:r>
              <a:rPr sz="1200" spc="-5" dirty="0">
                <a:latin typeface="Times New Roman"/>
                <a:cs typeface="Times New Roman"/>
              </a:rPr>
              <a:t>control 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traffic</a:t>
            </a:r>
            <a:endParaRPr sz="1200">
              <a:latin typeface="Times New Roman"/>
              <a:cs typeface="Times New Roman"/>
            </a:endParaRPr>
          </a:p>
          <a:p>
            <a:pPr marL="927100" lvl="2" indent="-228600">
              <a:lnSpc>
                <a:spcPts val="1345"/>
              </a:lnSpc>
              <a:buFont typeface="Meiryo"/>
              <a:buChar char="✓"/>
              <a:tabLst>
                <a:tab pos="927100" algn="l"/>
              </a:tabLst>
            </a:pPr>
            <a:r>
              <a:rPr sz="1200" b="1" u="heavy" dirty="0">
                <a:latin typeface="Times New Roman"/>
                <a:cs typeface="Times New Roman"/>
              </a:rPr>
              <a:t>Correspondence </a:t>
            </a:r>
            <a:r>
              <a:rPr sz="1200" spc="-5" dirty="0">
                <a:latin typeface="Times New Roman"/>
                <a:cs typeface="Times New Roman"/>
              </a:rPr>
              <a:t>among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564005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MESSAGE</a:t>
            </a:r>
            <a:r>
              <a:rPr sz="1400" b="1" u="heavy" spc="-6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TYPES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0200" y="4498085"/>
            <a:ext cx="5143500" cy="248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228600">
              <a:lnSpc>
                <a:spcPts val="1435"/>
              </a:lnSpc>
            </a:pPr>
            <a:r>
              <a:rPr sz="1200" spc="-135" dirty="0">
                <a:latin typeface="Meiryo"/>
                <a:cs typeface="Meiryo"/>
              </a:rPr>
              <a:t>❖ </a:t>
            </a:r>
            <a:r>
              <a:rPr sz="1200" spc="-20" dirty="0">
                <a:latin typeface="Meiryo"/>
                <a:cs typeface="Meiryo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SENDER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6100" y="6979145"/>
            <a:ext cx="4846320" cy="2646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10" dirty="0">
                <a:latin typeface="Times New Roman"/>
                <a:cs typeface="Times New Roman"/>
              </a:rPr>
              <a:t>SENDER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Device that sends the 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Can be a Computer , </a:t>
            </a:r>
            <a:r>
              <a:rPr sz="1200" spc="-5" dirty="0">
                <a:latin typeface="Times New Roman"/>
                <a:cs typeface="Times New Roman"/>
              </a:rPr>
              <a:t>Workstation, </a:t>
            </a:r>
            <a:r>
              <a:rPr sz="1200" dirty="0">
                <a:latin typeface="Times New Roman"/>
                <a:cs typeface="Times New Roman"/>
              </a:rPr>
              <a:t>Video </a:t>
            </a:r>
            <a:r>
              <a:rPr sz="1200" spc="-5" dirty="0">
                <a:latin typeface="Times New Roman"/>
                <a:cs typeface="Times New Roman"/>
              </a:rPr>
              <a:t>camera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already </a:t>
            </a:r>
            <a:r>
              <a:rPr sz="1200" spc="-5" dirty="0">
                <a:latin typeface="Times New Roman"/>
                <a:cs typeface="Times New Roman"/>
              </a:rPr>
              <a:t>discussed,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 from </a:t>
            </a:r>
            <a:r>
              <a:rPr sz="1200" dirty="0">
                <a:latin typeface="Times New Roman"/>
                <a:cs typeface="Times New Roman"/>
              </a:rPr>
              <a:t>the sender </a:t>
            </a:r>
            <a:r>
              <a:rPr sz="1200" spc="-5" dirty="0">
                <a:latin typeface="Times New Roman"/>
                <a:cs typeface="Times New Roman"/>
              </a:rPr>
              <a:t>might </a:t>
            </a:r>
            <a:r>
              <a:rPr sz="1200" dirty="0">
                <a:latin typeface="Times New Roman"/>
                <a:cs typeface="Times New Roman"/>
              </a:rPr>
              <a:t>not be in the  appropriate </a:t>
            </a:r>
            <a:r>
              <a:rPr sz="1200" spc="-5" dirty="0">
                <a:latin typeface="Times New Roman"/>
                <a:cs typeface="Times New Roman"/>
              </a:rPr>
              <a:t>format 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transmission medium </a:t>
            </a:r>
            <a:r>
              <a:rPr sz="1200" dirty="0">
                <a:latin typeface="Times New Roman"/>
                <a:cs typeface="Times New Roman"/>
              </a:rPr>
              <a:t>and will need to be  processed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Meiryo"/>
              <a:buChar char="➢"/>
            </a:pPr>
            <a:endParaRPr sz="1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RECEIVER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Device that receives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Can be a computer, </a:t>
            </a:r>
            <a:r>
              <a:rPr sz="1200" spc="-5" dirty="0">
                <a:latin typeface="Times New Roman"/>
                <a:cs typeface="Times New Roman"/>
              </a:rPr>
              <a:t>workstation, </a:t>
            </a:r>
            <a:r>
              <a:rPr sz="1200" dirty="0">
                <a:latin typeface="Times New Roman"/>
                <a:cs typeface="Times New Roman"/>
              </a:rPr>
              <a:t>Television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</a:t>
            </a:r>
            <a:endParaRPr sz="1200">
              <a:latin typeface="Times New Roman"/>
              <a:cs typeface="Times New Roman"/>
            </a:endParaRPr>
          </a:p>
          <a:p>
            <a:pPr marL="698500" marR="6350" lvl="1" indent="-228600" algn="just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times, </a:t>
            </a:r>
            <a:r>
              <a:rPr sz="1200" dirty="0">
                <a:latin typeface="Times New Roman"/>
                <a:cs typeface="Times New Roman"/>
              </a:rPr>
              <a:t>the data received from the </a:t>
            </a:r>
            <a:r>
              <a:rPr sz="1200" spc="-5" dirty="0">
                <a:latin typeface="Times New Roman"/>
                <a:cs typeface="Times New Roman"/>
              </a:rPr>
              <a:t>transmission medium may </a:t>
            </a:r>
            <a:r>
              <a:rPr sz="1200" dirty="0">
                <a:latin typeface="Times New Roman"/>
                <a:cs typeface="Times New Roman"/>
              </a:rPr>
              <a:t>not  be in a proper form to be </a:t>
            </a:r>
            <a:r>
              <a:rPr sz="1200" spc="-5" dirty="0">
                <a:latin typeface="Times New Roman"/>
                <a:cs typeface="Times New Roman"/>
              </a:rPr>
              <a:t>supplied </a:t>
            </a:r>
            <a:r>
              <a:rPr sz="1200" dirty="0">
                <a:latin typeface="Times New Roman"/>
                <a:cs typeface="Times New Roman"/>
              </a:rPr>
              <a:t>to the receiver and it must be  processed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0200" y="4498085"/>
            <a:ext cx="5143500" cy="2480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529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16100" y="1078992"/>
            <a:ext cx="4846955" cy="218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698500" marR="5715" lvl="1" indent="-228600" algn="just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Physical </a:t>
            </a:r>
            <a:r>
              <a:rPr sz="1200" spc="-5" dirty="0">
                <a:latin typeface="Times New Roman"/>
                <a:cs typeface="Times New Roman"/>
              </a:rPr>
              <a:t>path </a:t>
            </a:r>
            <a:r>
              <a:rPr sz="1200" dirty="0">
                <a:latin typeface="Times New Roman"/>
                <a:cs typeface="Times New Roman"/>
              </a:rPr>
              <a:t>that a </a:t>
            </a:r>
            <a:r>
              <a:rPr sz="1200" spc="-5" dirty="0">
                <a:latin typeface="Times New Roman"/>
                <a:cs typeface="Times New Roman"/>
              </a:rPr>
              <a:t>message uses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travel from </a:t>
            </a:r>
            <a:r>
              <a:rPr sz="1200" dirty="0">
                <a:latin typeface="Times New Roman"/>
                <a:cs typeface="Times New Roman"/>
              </a:rPr>
              <a:t>the Sender to the  Receiver</a:t>
            </a:r>
            <a:endParaRPr sz="1200">
              <a:latin typeface="Times New Roman"/>
              <a:cs typeface="Times New Roman"/>
            </a:endParaRPr>
          </a:p>
          <a:p>
            <a:pPr marL="698500" marR="6350" lvl="1" indent="-228600" algn="just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Can be a Copper Cable (Telephone), </a:t>
            </a:r>
            <a:r>
              <a:rPr sz="1200" spc="-5" dirty="0">
                <a:latin typeface="Times New Roman"/>
                <a:cs typeface="Times New Roman"/>
              </a:rPr>
              <a:t>Coaxial Cable (Cable </a:t>
            </a:r>
            <a:r>
              <a:rPr sz="1200" dirty="0">
                <a:latin typeface="Times New Roman"/>
                <a:cs typeface="Times New Roman"/>
              </a:rPr>
              <a:t>TV),  Fiber Optic Cable, LASERS or Radio </a:t>
            </a:r>
            <a:r>
              <a:rPr sz="1200" spc="-5" dirty="0">
                <a:latin typeface="Times New Roman"/>
                <a:cs typeface="Times New Roman"/>
              </a:rPr>
              <a:t>Waves </a:t>
            </a:r>
            <a:r>
              <a:rPr sz="1200" dirty="0">
                <a:latin typeface="Times New Roman"/>
                <a:cs typeface="Times New Roman"/>
              </a:rPr>
              <a:t>(Wireless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Medium)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see that </a:t>
            </a:r>
            <a:r>
              <a:rPr sz="1200" dirty="0">
                <a:latin typeface="Times New Roman"/>
                <a:cs typeface="Times New Roman"/>
              </a:rPr>
              <a:t>Data needs to be </a:t>
            </a:r>
            <a:r>
              <a:rPr sz="1200" spc="-5" dirty="0">
                <a:latin typeface="Times New Roman"/>
                <a:cs typeface="Times New Roman"/>
              </a:rPr>
              <a:t>transferred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of  ELECTROMAGNETIC signals and The </a:t>
            </a:r>
            <a:r>
              <a:rPr sz="1200" spc="-5" dirty="0">
                <a:latin typeface="Times New Roman"/>
                <a:cs typeface="Times New Roman"/>
              </a:rPr>
              <a:t>Transmission </a:t>
            </a:r>
            <a:r>
              <a:rPr sz="1200" dirty="0">
                <a:latin typeface="Times New Roman"/>
                <a:cs typeface="Times New Roman"/>
              </a:rPr>
              <a:t>Medium  should be capable of carrying these EM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Signals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45"/>
              </a:lnSpc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Transmission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Media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Times New Roman"/>
              <a:cs typeface="Times New Roman"/>
            </a:endParaRPr>
          </a:p>
          <a:p>
            <a:pPr marL="1301115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Transmission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Media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37716" y="3241166"/>
          <a:ext cx="4696205" cy="3134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6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2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680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Medium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15"/>
                        </a:lnSpc>
                      </a:pPr>
                      <a:r>
                        <a:rPr sz="1400" b="1" u="heavy" spc="-10" dirty="0">
                          <a:latin typeface="Times New Roman"/>
                          <a:cs typeface="Times New Roman"/>
                        </a:rPr>
                        <a:t>Speed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Cost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994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Twisted</a:t>
                      </a:r>
                      <a:r>
                        <a:rPr sz="1400" b="1" u="heavy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Wire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300bps-10Mbps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Microwave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256Kbps-100Mbps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1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756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Coaxial</a:t>
                      </a:r>
                      <a:r>
                        <a:rPr sz="1400" b="1" u="heavy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Cable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56Kbps-200Mbps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Low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812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Fiber Optic</a:t>
                      </a:r>
                      <a:r>
                        <a:rPr sz="1400" b="1" u="heavy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Cable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500Kbps-10Gbps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</a:pPr>
                      <a:r>
                        <a:rPr sz="1400" b="1" u="heavy" spc="-5" dirty="0">
                          <a:latin typeface="Times New Roman"/>
                          <a:cs typeface="Times New Roman"/>
                        </a:rPr>
                        <a:t>High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812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816100" y="6568440"/>
            <a:ext cx="4845685" cy="2152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PROTOCOL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eiryo"/>
              <a:buChar char="❖"/>
            </a:pPr>
            <a:endParaRPr sz="11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41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Set of Rules Governing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 marL="698500" lvl="1" indent="-228600">
              <a:lnSpc>
                <a:spcPts val="1380"/>
              </a:lnSpc>
              <a:buFont typeface="Meiryo"/>
              <a:buChar char="➢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Represents an </a:t>
            </a:r>
            <a:r>
              <a:rPr sz="1200" spc="-5" dirty="0">
                <a:latin typeface="Times New Roman"/>
                <a:cs typeface="Times New Roman"/>
              </a:rPr>
              <a:t>Agreement </a:t>
            </a:r>
            <a:r>
              <a:rPr sz="1200" dirty="0">
                <a:latin typeface="Times New Roman"/>
                <a:cs typeface="Times New Roman"/>
              </a:rPr>
              <a:t>between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devices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Without </a:t>
            </a:r>
            <a:r>
              <a:rPr sz="1200" dirty="0">
                <a:latin typeface="Times New Roman"/>
                <a:cs typeface="Times New Roman"/>
              </a:rPr>
              <a:t>Protocol, two </a:t>
            </a:r>
            <a:r>
              <a:rPr sz="1200" spc="-5" dirty="0">
                <a:latin typeface="Times New Roman"/>
                <a:cs typeface="Times New Roman"/>
              </a:rPr>
              <a:t>devices may </a:t>
            </a:r>
            <a:r>
              <a:rPr sz="1200" dirty="0">
                <a:latin typeface="Times New Roman"/>
                <a:cs typeface="Times New Roman"/>
              </a:rPr>
              <a:t>be connected but they will not  be able to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Meiryo"/>
              <a:buChar char="➢"/>
            </a:pPr>
            <a:endParaRPr sz="1200">
              <a:latin typeface="Times New Roman"/>
              <a:cs typeface="Times New Roman"/>
            </a:endParaRPr>
          </a:p>
          <a:p>
            <a:pPr marL="1155700" marR="5080" lvl="2" indent="-228600" algn="just">
              <a:lnSpc>
                <a:spcPts val="1380"/>
              </a:lnSpc>
              <a:buFont typeface="Meiryo"/>
              <a:buChar char="✓"/>
              <a:tabLst>
                <a:tab pos="11557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EXAMPLE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Consider the communication between two  individuals. They can only </a:t>
            </a:r>
            <a:r>
              <a:rPr sz="1200" spc="-5" dirty="0">
                <a:latin typeface="Times New Roman"/>
                <a:cs typeface="Times New Roman"/>
              </a:rPr>
              <a:t>communicate </a:t>
            </a:r>
            <a:r>
              <a:rPr sz="1200" dirty="0">
                <a:latin typeface="Times New Roman"/>
                <a:cs typeface="Times New Roman"/>
              </a:rPr>
              <a:t>provided they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  speak the </a:t>
            </a:r>
            <a:r>
              <a:rPr sz="1200" spc="-5" dirty="0">
                <a:latin typeface="Times New Roman"/>
                <a:cs typeface="Times New Roman"/>
              </a:rPr>
              <a:t>same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language.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66675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A little </a:t>
            </a:r>
            <a:r>
              <a:rPr sz="1400" b="1" u="heavy" dirty="0">
                <a:latin typeface="Times New Roman"/>
                <a:cs typeface="Times New Roman"/>
              </a:rPr>
              <a:t>more </a:t>
            </a:r>
            <a:r>
              <a:rPr sz="1400" b="1" u="heavy" spc="-5" dirty="0">
                <a:latin typeface="Times New Roman"/>
                <a:cs typeface="Times New Roman"/>
              </a:rPr>
              <a:t>complex Comm. System</a:t>
            </a:r>
            <a:endParaRPr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236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7422" y="3802126"/>
            <a:ext cx="281559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EXAMPLE – ELECTRONIC</a:t>
            </a:r>
            <a:r>
              <a:rPr sz="1400" b="1" u="heavy" spc="-20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MAIL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45336" y="5643371"/>
            <a:ext cx="4700270" cy="0"/>
          </a:xfrm>
          <a:custGeom>
            <a:avLst/>
            <a:gdLst/>
            <a:ahLst/>
            <a:cxnLst/>
            <a:rect l="l" t="t" r="r" b="b"/>
            <a:pathLst>
              <a:path w="4700270">
                <a:moveTo>
                  <a:pt x="0" y="0"/>
                </a:moveTo>
                <a:lnTo>
                  <a:pt x="4700016" y="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5995034"/>
            <a:ext cx="1012190" cy="0"/>
          </a:xfrm>
          <a:custGeom>
            <a:avLst/>
            <a:gdLst/>
            <a:ahLst/>
            <a:cxnLst/>
            <a:rect l="l" t="t" r="r" b="b"/>
            <a:pathLst>
              <a:path w="1012189">
                <a:moveTo>
                  <a:pt x="0" y="0"/>
                </a:moveTo>
                <a:lnTo>
                  <a:pt x="1011936" y="0"/>
                </a:lnTo>
              </a:path>
            </a:pathLst>
          </a:custGeom>
          <a:ln w="144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0955" y="3976115"/>
            <a:ext cx="6410325" cy="2374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754380">
              <a:lnSpc>
                <a:spcPct val="100000"/>
              </a:lnSpc>
            </a:pPr>
            <a:r>
              <a:rPr sz="1400" b="1" spc="-5" dirty="0">
                <a:latin typeface="Times New Roman"/>
                <a:cs typeface="Times New Roman"/>
              </a:rPr>
              <a:t>Explanation In Terms of a little more complex Comm.</a:t>
            </a:r>
            <a:r>
              <a:rPr sz="1400" b="1" spc="8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1037590">
              <a:lnSpc>
                <a:spcPct val="100000"/>
              </a:lnSpc>
            </a:pPr>
            <a:r>
              <a:rPr sz="1200" spc="-135" dirty="0">
                <a:latin typeface="Meiryo"/>
                <a:cs typeface="Meiryo"/>
              </a:rPr>
              <a:t>❖  </a:t>
            </a:r>
            <a:r>
              <a:rPr sz="1200" b="1" spc="-5" dirty="0">
                <a:latin typeface="Times New Roman"/>
                <a:cs typeface="Times New Roman"/>
              </a:rPr>
              <a:t>SENDER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SIDE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Times New Roman"/>
              <a:cs typeface="Times New Roman"/>
            </a:endParaRPr>
          </a:p>
          <a:p>
            <a:pPr marL="1266190">
              <a:lnSpc>
                <a:spcPts val="1435"/>
              </a:lnSpc>
            </a:pPr>
            <a:r>
              <a:rPr sz="1200" spc="-200" dirty="0">
                <a:latin typeface="Meiryo"/>
                <a:cs typeface="Meiryo"/>
              </a:rPr>
              <a:t>➢    </a:t>
            </a:r>
            <a:r>
              <a:rPr sz="1200" dirty="0">
                <a:latin typeface="Times New Roman"/>
                <a:cs typeface="Times New Roman"/>
              </a:rPr>
              <a:t>Input </a:t>
            </a:r>
            <a:r>
              <a:rPr sz="1200" spc="-5" dirty="0">
                <a:latin typeface="Times New Roman"/>
                <a:cs typeface="Times New Roman"/>
              </a:rPr>
              <a:t>device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transmitter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of a Personal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6100" y="6342888"/>
            <a:ext cx="4846320" cy="334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228600">
              <a:lnSpc>
                <a:spcPts val="141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of a PC </a:t>
            </a:r>
            <a:r>
              <a:rPr sz="1200" spc="-5" dirty="0">
                <a:latin typeface="Times New Roman"/>
                <a:cs typeface="Times New Roman"/>
              </a:rPr>
              <a:t>wishes </a:t>
            </a:r>
            <a:r>
              <a:rPr sz="1200" dirty="0">
                <a:latin typeface="Times New Roman"/>
                <a:cs typeface="Times New Roman"/>
              </a:rPr>
              <a:t>to send a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‘m’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activates electronic </a:t>
            </a:r>
            <a:r>
              <a:rPr sz="1200" spc="-5" dirty="0">
                <a:latin typeface="Times New Roman"/>
                <a:cs typeface="Times New Roman"/>
              </a:rPr>
              <a:t>mail </a:t>
            </a:r>
            <a:r>
              <a:rPr sz="1200" dirty="0">
                <a:latin typeface="Times New Roman"/>
                <a:cs typeface="Times New Roman"/>
              </a:rPr>
              <a:t>package e.g.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hotmail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Enters the message via input device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(keyboard)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Character string is buffered in </a:t>
            </a:r>
            <a:r>
              <a:rPr sz="1200" spc="-5" dirty="0">
                <a:latin typeface="Times New Roman"/>
                <a:cs typeface="Times New Roman"/>
              </a:rPr>
              <a:t>main memory </a:t>
            </a:r>
            <a:r>
              <a:rPr sz="1200" dirty="0">
                <a:latin typeface="Times New Roman"/>
                <a:cs typeface="Times New Roman"/>
              </a:rPr>
              <a:t>as a sequence of bits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‘g’</a:t>
            </a:r>
            <a:endParaRPr sz="1200">
              <a:latin typeface="Times New Roman"/>
              <a:cs typeface="Times New Roman"/>
            </a:endParaRPr>
          </a:p>
          <a:p>
            <a:pPr marL="469900" marR="6985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PC is connected to </a:t>
            </a:r>
            <a:r>
              <a:rPr sz="1200" spc="-5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trans system such as a Telephone Network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via  an I/O </a:t>
            </a:r>
            <a:r>
              <a:rPr sz="1200" spc="-5" dirty="0">
                <a:latin typeface="Times New Roman"/>
                <a:cs typeface="Times New Roman"/>
              </a:rPr>
              <a:t>Transmitter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Modem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45"/>
              </a:lnSpc>
              <a:buFont typeface="Meiryo"/>
              <a:buChar char="➢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Transmitter </a:t>
            </a:r>
            <a:r>
              <a:rPr sz="1200" dirty="0">
                <a:latin typeface="Times New Roman"/>
                <a:cs typeface="Times New Roman"/>
              </a:rPr>
              <a:t>converts </a:t>
            </a:r>
            <a:r>
              <a:rPr sz="1200" spc="-5" dirty="0">
                <a:latin typeface="Times New Roman"/>
                <a:cs typeface="Times New Roman"/>
              </a:rPr>
              <a:t>incoming stream </a:t>
            </a:r>
            <a:r>
              <a:rPr sz="1200" dirty="0">
                <a:latin typeface="Times New Roman"/>
                <a:cs typeface="Times New Roman"/>
              </a:rPr>
              <a:t>‘g’ into a signal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‘s’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Meiryo"/>
              <a:buChar char="❖"/>
              <a:tabLst>
                <a:tab pos="2413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RECEIVER</a:t>
            </a:r>
            <a:r>
              <a:rPr sz="1200" b="1" u="heavy" spc="-80" dirty="0">
                <a:latin typeface="Times New Roman"/>
                <a:cs typeface="Times New Roman"/>
              </a:rPr>
              <a:t> </a:t>
            </a:r>
            <a:r>
              <a:rPr sz="1200" b="1" u="heavy" spc="-10" dirty="0">
                <a:latin typeface="Times New Roman"/>
                <a:cs typeface="Times New Roman"/>
              </a:rPr>
              <a:t>SIDE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Meiryo"/>
              <a:buChar char="❖"/>
            </a:pP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transmitted signal </a:t>
            </a:r>
            <a:r>
              <a:rPr sz="1200" dirty="0">
                <a:latin typeface="Times New Roman"/>
                <a:cs typeface="Times New Roman"/>
              </a:rPr>
              <a:t>‘s’ is </a:t>
            </a:r>
            <a:r>
              <a:rPr sz="1200" spc="-5" dirty="0">
                <a:latin typeface="Times New Roman"/>
                <a:cs typeface="Times New Roman"/>
              </a:rPr>
              <a:t>subject </a:t>
            </a:r>
            <a:r>
              <a:rPr sz="1200" dirty="0">
                <a:latin typeface="Times New Roman"/>
                <a:cs typeface="Times New Roman"/>
              </a:rPr>
              <a:t>to a number of </a:t>
            </a:r>
            <a:r>
              <a:rPr sz="1200" spc="-5" dirty="0">
                <a:latin typeface="Times New Roman"/>
                <a:cs typeface="Times New Roman"/>
              </a:rPr>
              <a:t>impairments  </a:t>
            </a:r>
            <a:r>
              <a:rPr sz="1200" dirty="0">
                <a:latin typeface="Times New Roman"/>
                <a:cs typeface="Times New Roman"/>
              </a:rPr>
              <a:t>depending upon 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medium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15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Therefore, received </a:t>
            </a:r>
            <a:r>
              <a:rPr sz="1200" spc="-5" dirty="0">
                <a:latin typeface="Times New Roman"/>
                <a:cs typeface="Times New Roman"/>
              </a:rPr>
              <a:t>signal </a:t>
            </a:r>
            <a:r>
              <a:rPr sz="1200" dirty="0">
                <a:latin typeface="Times New Roman"/>
                <a:cs typeface="Times New Roman"/>
              </a:rPr>
              <a:t>‘r’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differ from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‘s’.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Receiver </a:t>
            </a:r>
            <a:r>
              <a:rPr sz="1200" spc="-5" dirty="0">
                <a:latin typeface="Times New Roman"/>
                <a:cs typeface="Times New Roman"/>
              </a:rPr>
              <a:t>attempts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estimate original </a:t>
            </a:r>
            <a:r>
              <a:rPr sz="1200" dirty="0">
                <a:latin typeface="Times New Roman"/>
                <a:cs typeface="Times New Roman"/>
              </a:rPr>
              <a:t>‘s’ based on its knowledge of  the </a:t>
            </a:r>
            <a:r>
              <a:rPr sz="1200" spc="-5" dirty="0">
                <a:latin typeface="Times New Roman"/>
                <a:cs typeface="Times New Roman"/>
              </a:rPr>
              <a:t>medium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received </a:t>
            </a:r>
            <a:r>
              <a:rPr sz="1200" dirty="0">
                <a:latin typeface="Times New Roman"/>
                <a:cs typeface="Times New Roman"/>
              </a:rPr>
              <a:t>signal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‘r’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15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Receiver </a:t>
            </a:r>
            <a:r>
              <a:rPr sz="1200" spc="-5" dirty="0">
                <a:latin typeface="Times New Roman"/>
                <a:cs typeface="Times New Roman"/>
              </a:rPr>
              <a:t>produces </a:t>
            </a:r>
            <a:r>
              <a:rPr sz="1200" dirty="0">
                <a:latin typeface="Times New Roman"/>
                <a:cs typeface="Times New Roman"/>
              </a:rPr>
              <a:t>a bit stream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g’(t)</a:t>
            </a:r>
            <a:endParaRPr sz="1200">
              <a:latin typeface="Times New Roman"/>
              <a:cs typeface="Times New Roman"/>
            </a:endParaRPr>
          </a:p>
          <a:p>
            <a:pPr marL="469900" lvl="1" indent="-228600">
              <a:lnSpc>
                <a:spcPts val="1380"/>
              </a:lnSpc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Briefly buffered in the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memory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>
              <a:lnSpc>
                <a:spcPts val="1380"/>
              </a:lnSpc>
              <a:spcBef>
                <a:spcPts val="65"/>
              </a:spcBef>
              <a:buFont typeface="Meiryo"/>
              <a:buChar char="➢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Data is </a:t>
            </a:r>
            <a:r>
              <a:rPr sz="1200" spc="-5" dirty="0">
                <a:latin typeface="Times New Roman"/>
                <a:cs typeface="Times New Roman"/>
              </a:rPr>
              <a:t>presented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the </a:t>
            </a:r>
            <a:r>
              <a:rPr sz="1200" dirty="0">
                <a:latin typeface="Times New Roman"/>
                <a:cs typeface="Times New Roman"/>
              </a:rPr>
              <a:t>user via an output device like printer, screen  etc.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4617" y="914400"/>
            <a:ext cx="5656326" cy="2897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0955" y="3976115"/>
            <a:ext cx="6409944" cy="2337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080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44700" y="914399"/>
            <a:ext cx="4616450" cy="73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1380"/>
              </a:lnSpc>
              <a:buFont typeface="Meiryo"/>
              <a:buChar char="➢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data viewed by user </a:t>
            </a:r>
            <a:r>
              <a:rPr sz="1200" spc="-5" dirty="0">
                <a:latin typeface="Times New Roman"/>
                <a:cs typeface="Times New Roman"/>
              </a:rPr>
              <a:t>m’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usually </a:t>
            </a:r>
            <a:r>
              <a:rPr sz="1200" dirty="0">
                <a:latin typeface="Times New Roman"/>
                <a:cs typeface="Times New Roman"/>
              </a:rPr>
              <a:t>be an exact copy of the data  sent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‘m’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EXAMPLE-Telephone</a:t>
            </a:r>
            <a:r>
              <a:rPr sz="1400" b="1" u="heavy" spc="-1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1837181"/>
            <a:ext cx="5302250" cy="125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4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Input to the Telephone is a </a:t>
            </a:r>
            <a:r>
              <a:rPr sz="1200" spc="-5" dirty="0">
                <a:latin typeface="Times New Roman"/>
                <a:cs typeface="Times New Roman"/>
              </a:rPr>
              <a:t>message ‘m’ </a:t>
            </a:r>
            <a:r>
              <a:rPr sz="1200" dirty="0">
                <a:latin typeface="Times New Roman"/>
                <a:cs typeface="Times New Roman"/>
              </a:rPr>
              <a:t>in the form of sound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waves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 sound waves are converted by telephone into electric signals of the same  frequency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1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These signals are </a:t>
            </a:r>
            <a:r>
              <a:rPr sz="1200" spc="-5" dirty="0">
                <a:latin typeface="Times New Roman"/>
                <a:cs typeface="Times New Roman"/>
              </a:rPr>
              <a:t>transmitted </a:t>
            </a:r>
            <a:r>
              <a:rPr sz="1200" dirty="0">
                <a:latin typeface="Times New Roman"/>
                <a:cs typeface="Times New Roman"/>
              </a:rPr>
              <a:t>w/o any </a:t>
            </a:r>
            <a:r>
              <a:rPr sz="1200" spc="-5" dirty="0">
                <a:latin typeface="Times New Roman"/>
                <a:cs typeface="Times New Roman"/>
              </a:rPr>
              <a:t>modification </a:t>
            </a:r>
            <a:r>
              <a:rPr sz="1200" dirty="0">
                <a:latin typeface="Times New Roman"/>
                <a:cs typeface="Times New Roman"/>
              </a:rPr>
              <a:t>over the telephone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line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75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Hence g(t) and s(t) are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identical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80"/>
              </a:lnSpc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S(t) will suffer </a:t>
            </a:r>
            <a:r>
              <a:rPr sz="1200" spc="-5" dirty="0">
                <a:latin typeface="Times New Roman"/>
                <a:cs typeface="Times New Roman"/>
              </a:rPr>
              <a:t>some </a:t>
            </a:r>
            <a:r>
              <a:rPr sz="1200" dirty="0">
                <a:latin typeface="Times New Roman"/>
                <a:cs typeface="Times New Roman"/>
              </a:rPr>
              <a:t>distortion so that </a:t>
            </a:r>
            <a:r>
              <a:rPr sz="1200" spc="-5" dirty="0">
                <a:latin typeface="Times New Roman"/>
                <a:cs typeface="Times New Roman"/>
              </a:rPr>
              <a:t>r(t)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not </a:t>
            </a:r>
            <a:r>
              <a:rPr sz="1200" dirty="0">
                <a:latin typeface="Times New Roman"/>
                <a:cs typeface="Times New Roman"/>
              </a:rPr>
              <a:t>be the same as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s(t)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10"/>
              </a:lnSpc>
            </a:pPr>
            <a:r>
              <a:rPr sz="1200" spc="-5" dirty="0">
                <a:latin typeface="Courier New"/>
                <a:cs typeface="Courier New"/>
              </a:rPr>
              <a:t>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900" y="2900159"/>
            <a:ext cx="530288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R(t) is converted back to sound waves </a:t>
            </a:r>
            <a:r>
              <a:rPr sz="1200" dirty="0">
                <a:latin typeface="Times New Roman"/>
                <a:cs typeface="Times New Roman"/>
              </a:rPr>
              <a:t>with no attempt of correction or  </a:t>
            </a:r>
            <a:r>
              <a:rPr sz="1200" spc="-5" dirty="0">
                <a:latin typeface="Times New Roman"/>
                <a:cs typeface="Times New Roman"/>
              </a:rPr>
              <a:t>improvement </a:t>
            </a:r>
            <a:r>
              <a:rPr sz="1200" dirty="0">
                <a:latin typeface="Times New Roman"/>
                <a:cs typeface="Times New Roman"/>
              </a:rPr>
              <a:t>of signal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quality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430"/>
              </a:lnSpc>
            </a:pPr>
            <a:r>
              <a:rPr sz="1400" spc="-5" dirty="0">
                <a:latin typeface="Courier New"/>
                <a:cs typeface="Courier New"/>
              </a:rPr>
              <a:t>o </a:t>
            </a:r>
            <a:r>
              <a:rPr sz="1200" dirty="0">
                <a:latin typeface="Times New Roman"/>
                <a:cs typeface="Times New Roman"/>
              </a:rPr>
              <a:t>Thus </a:t>
            </a:r>
            <a:r>
              <a:rPr sz="1200" spc="-5" dirty="0">
                <a:latin typeface="Times New Roman"/>
                <a:cs typeface="Times New Roman"/>
              </a:rPr>
              <a:t>m’ </a:t>
            </a:r>
            <a:r>
              <a:rPr sz="1200" dirty="0">
                <a:latin typeface="Times New Roman"/>
                <a:cs typeface="Times New Roman"/>
              </a:rPr>
              <a:t>is not an exact replica 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01800" y="3638804"/>
            <a:ext cx="4386580" cy="415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9340" marR="5080" indent="-1057275">
              <a:lnSpc>
                <a:spcPts val="161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An Actual Digital Data Communication System Key Data  Communication</a:t>
            </a:r>
            <a:r>
              <a:rPr sz="1400" b="1" u="heavy" spc="-1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latin typeface="Times New Roman"/>
                <a:cs typeface="Times New Roman"/>
              </a:rPr>
              <a:t>Terminology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8900" y="8649461"/>
            <a:ext cx="4769485" cy="1059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222885" indent="-228600">
              <a:lnSpc>
                <a:spcPts val="138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Session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communication dialog between </a:t>
            </a:r>
            <a:r>
              <a:rPr sz="1200" spc="-5" dirty="0">
                <a:latin typeface="Times New Roman"/>
                <a:cs typeface="Times New Roman"/>
              </a:rPr>
              <a:t>network </a:t>
            </a:r>
            <a:r>
              <a:rPr sz="1200" dirty="0">
                <a:latin typeface="Times New Roman"/>
                <a:cs typeface="Times New Roman"/>
              </a:rPr>
              <a:t>users 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applications  Different Types of this session for Info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Exchange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138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Network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interconnected group </a:t>
            </a:r>
            <a:r>
              <a:rPr sz="1200" spc="-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computers and communication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  We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look </a:t>
            </a:r>
            <a:r>
              <a:rPr sz="1200" dirty="0">
                <a:latin typeface="Times New Roman"/>
                <a:cs typeface="Times New Roman"/>
              </a:rPr>
              <a:t>into it in a little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bit</a:t>
            </a:r>
            <a:endParaRPr sz="1200">
              <a:latin typeface="Times New Roman"/>
              <a:cs typeface="Times New Roman"/>
            </a:endParaRPr>
          </a:p>
          <a:p>
            <a:pPr marL="241300" marR="2145665" indent="-228600">
              <a:lnSpc>
                <a:spcPts val="1380"/>
              </a:lnSpc>
              <a:buFont typeface="Meiryo"/>
              <a:buChar char="❖"/>
              <a:tabLst>
                <a:tab pos="241300" algn="l"/>
              </a:tabLst>
            </a:pPr>
            <a:r>
              <a:rPr sz="1200" b="1" u="heavy" spc="-5" dirty="0">
                <a:latin typeface="Times New Roman"/>
                <a:cs typeface="Times New Roman"/>
              </a:rPr>
              <a:t>Node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network-attached </a:t>
            </a:r>
            <a:r>
              <a:rPr sz="1200" dirty="0">
                <a:latin typeface="Times New Roman"/>
                <a:cs typeface="Times New Roman"/>
              </a:rPr>
              <a:t>device  Node can be any device in the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4617" y="4045458"/>
            <a:ext cx="5756910" cy="4426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76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445007"/>
            <a:ext cx="1799589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CS601-Data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1335" y="445007"/>
            <a:ext cx="245110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VU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37794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9867900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0300" y="1078992"/>
            <a:ext cx="5422900" cy="1946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05"/>
              </a:lnSpc>
            </a:pPr>
            <a:r>
              <a:rPr sz="1200" b="1" dirty="0">
                <a:latin typeface="Times New Roman"/>
                <a:cs typeface="Times New Roman"/>
              </a:rPr>
              <a:t>Summary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75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Brief History of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Communication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Data Communication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Key Data </a:t>
            </a:r>
            <a:r>
              <a:rPr sz="1200" spc="-5" dirty="0">
                <a:latin typeface="Times New Roman"/>
                <a:cs typeface="Times New Roman"/>
              </a:rPr>
              <a:t>Communication Terminology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Meiryo"/>
              <a:buChar char="*"/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  <a:spcBef>
                <a:spcPts val="5"/>
              </a:spcBef>
            </a:pPr>
            <a:r>
              <a:rPr sz="1200" b="1" dirty="0">
                <a:latin typeface="Times New Roman"/>
                <a:cs typeface="Times New Roman"/>
              </a:rPr>
              <a:t>Reading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Sections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80"/>
              </a:lnSpc>
              <a:spcBef>
                <a:spcPts val="60"/>
              </a:spcBef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 1.2, “Data Communications and Networking” 4th </a:t>
            </a:r>
            <a:r>
              <a:rPr sz="1200" spc="-5" dirty="0">
                <a:latin typeface="Times New Roman"/>
                <a:cs typeface="Times New Roman"/>
              </a:rPr>
              <a:t>Edition </a:t>
            </a:r>
            <a:r>
              <a:rPr sz="120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Behrouz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A.  </a:t>
            </a:r>
            <a:r>
              <a:rPr sz="1200" dirty="0">
                <a:latin typeface="Times New Roman"/>
                <a:cs typeface="Times New Roman"/>
              </a:rPr>
              <a:t>Forouzan</a:t>
            </a:r>
            <a:endParaRPr sz="1200">
              <a:latin typeface="Times New Roman"/>
              <a:cs typeface="Times New Roman"/>
            </a:endParaRPr>
          </a:p>
          <a:p>
            <a:pPr marL="469900" marR="60325" indent="-228600">
              <a:lnSpc>
                <a:spcPts val="1380"/>
              </a:lnSpc>
              <a:buFont typeface="Meiryo"/>
              <a:buChar char="*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Sections </a:t>
            </a:r>
            <a:r>
              <a:rPr sz="1200" spc="-5" dirty="0">
                <a:latin typeface="Times New Roman"/>
                <a:cs typeface="Times New Roman"/>
              </a:rPr>
              <a:t>1.1, </a:t>
            </a:r>
            <a:r>
              <a:rPr sz="1200" dirty="0">
                <a:latin typeface="Times New Roman"/>
                <a:cs typeface="Times New Roman"/>
              </a:rPr>
              <a:t>1.2, “Data and </a:t>
            </a:r>
            <a:r>
              <a:rPr sz="1200" spc="-5" dirty="0">
                <a:latin typeface="Times New Roman"/>
                <a:cs typeface="Times New Roman"/>
              </a:rPr>
              <a:t>Computer Communication” </a:t>
            </a:r>
            <a:r>
              <a:rPr sz="1200" dirty="0">
                <a:latin typeface="Times New Roman"/>
                <a:cs typeface="Times New Roman"/>
              </a:rPr>
              <a:t>6th Edition by </a:t>
            </a:r>
            <a:r>
              <a:rPr sz="1200" spc="-5" dirty="0">
                <a:latin typeface="Times New Roman"/>
                <a:cs typeface="Times New Roman"/>
              </a:rPr>
              <a:t>William  </a:t>
            </a:r>
            <a:r>
              <a:rPr sz="1200" dirty="0">
                <a:latin typeface="Times New Roman"/>
                <a:cs typeface="Times New Roman"/>
              </a:rPr>
              <a:t>Stallings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05"/>
              </a:lnSpc>
            </a:pPr>
            <a:r>
              <a:rPr dirty="0"/>
              <a:t>© Copyright Virtual University of</a:t>
            </a:r>
            <a:r>
              <a:rPr spc="-100" dirty="0"/>
              <a:t> </a:t>
            </a:r>
            <a:r>
              <a:rPr dirty="0"/>
              <a:t>Pakistan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ts val="1305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363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4863</Words>
  <Application>Microsoft Office PowerPoint</Application>
  <PresentationFormat>Custom</PresentationFormat>
  <Paragraphs>1035</Paragraphs>
  <Slides>30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Courier New</vt:lpstr>
      <vt:lpstr>Meiryo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#1</dc:title>
  <dc:creator>jzaheer</dc:creator>
  <cp:lastModifiedBy>Asif Ashraf</cp:lastModifiedBy>
  <cp:revision>11</cp:revision>
  <dcterms:created xsi:type="dcterms:W3CDTF">2016-11-20T12:48:04Z</dcterms:created>
  <dcterms:modified xsi:type="dcterms:W3CDTF">2016-11-22T15:34:35Z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2009-02-20T00:00:00Z</vt:filetime>
  </property>
  <property fmtid="{D5CDD505-2E9C-101B-9397-08002B2CF9AE}" pid="3" name="Creator">
    <vt:lpwstr>Acrobat PDFMaker 6.0 for Word</vt:lpwstr>
  </property>
  <property fmtid="{D5CDD505-2E9C-101B-9397-08002B2CF9AE}" pid="4" name="LastSaved">
    <vt:filetime>2016-11-20T00:00:00Z</vt:filetime>
  </property>
</Properties>
</file>